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72" r:id="rId2"/>
  </p:sldMasterIdLst>
  <p:notesMasterIdLst>
    <p:notesMasterId r:id="rId32"/>
  </p:notesMasterIdLst>
  <p:sldIdLst>
    <p:sldId id="291" r:id="rId3"/>
    <p:sldId id="260" r:id="rId4"/>
    <p:sldId id="280" r:id="rId5"/>
    <p:sldId id="276" r:id="rId6"/>
    <p:sldId id="277" r:id="rId7"/>
    <p:sldId id="256" r:id="rId8"/>
    <p:sldId id="266" r:id="rId9"/>
    <p:sldId id="294" r:id="rId10"/>
    <p:sldId id="269" r:id="rId11"/>
    <p:sldId id="257" r:id="rId12"/>
    <p:sldId id="258" r:id="rId13"/>
    <p:sldId id="259" r:id="rId14"/>
    <p:sldId id="279" r:id="rId15"/>
    <p:sldId id="263" r:id="rId16"/>
    <p:sldId id="278" r:id="rId17"/>
    <p:sldId id="293" r:id="rId18"/>
    <p:sldId id="262" r:id="rId19"/>
    <p:sldId id="265" r:id="rId20"/>
    <p:sldId id="274" r:id="rId21"/>
    <p:sldId id="285" r:id="rId22"/>
    <p:sldId id="296" r:id="rId23"/>
    <p:sldId id="288" r:id="rId24"/>
    <p:sldId id="295" r:id="rId25"/>
    <p:sldId id="289" r:id="rId26"/>
    <p:sldId id="290" r:id="rId27"/>
    <p:sldId id="275" r:id="rId28"/>
    <p:sldId id="271" r:id="rId29"/>
    <p:sldId id="292" r:id="rId30"/>
    <p:sldId id="267" r:id="rId31"/>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16"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C83155-F89C-4CAC-AF5B-9F06E81CA233}" type="datetimeFigureOut">
              <a:rPr lang="en-US" smtClean="0"/>
              <a:pPr/>
              <a:t>4/1/2020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714201-679F-4BCC-894D-E6C24543997B}" type="slidenum">
              <a:rPr lang="en-US" smtClean="0"/>
              <a:pPr/>
              <a:t>‹#›</a:t>
            </a:fld>
            <a:endParaRPr lang="en-US"/>
          </a:p>
        </p:txBody>
      </p:sp>
    </p:spTree>
    <p:extLst>
      <p:ext uri="{BB962C8B-B14F-4D97-AF65-F5344CB8AC3E}">
        <p14:creationId xmlns:p14="http://schemas.microsoft.com/office/powerpoint/2010/main" val="200813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ADE47-6FC4-495E-9FBD-74137C29BEEF}" type="slidenum">
              <a:rPr lang="en-US" altLang="pt-PT">
                <a:solidFill>
                  <a:srgbClr val="000000"/>
                </a:solidFill>
              </a:rPr>
              <a:pPr/>
              <a:t>1</a:t>
            </a:fld>
            <a:endParaRPr lang="en-US" altLang="pt-PT">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pt-PT" altLang="pt-PT"/>
          </a:p>
        </p:txBody>
      </p:sp>
    </p:spTree>
    <p:extLst>
      <p:ext uri="{BB962C8B-B14F-4D97-AF65-F5344CB8AC3E}">
        <p14:creationId xmlns:p14="http://schemas.microsoft.com/office/powerpoint/2010/main" val="75887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714201-679F-4BCC-894D-E6C24543997B}" type="slidenum">
              <a:rPr lang="en-US" smtClean="0"/>
              <a:pPr/>
              <a:t>19</a:t>
            </a:fld>
            <a:endParaRPr lang="en-US"/>
          </a:p>
        </p:txBody>
      </p:sp>
    </p:spTree>
    <p:extLst>
      <p:ext uri="{BB962C8B-B14F-4D97-AF65-F5344CB8AC3E}">
        <p14:creationId xmlns:p14="http://schemas.microsoft.com/office/powerpoint/2010/main" val="148166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2DB323-652F-4A82-8DBF-095CCB9A5DB4}" type="slidenum">
              <a:rPr lang="en-US" altLang="pt-PT">
                <a:solidFill>
                  <a:srgbClr val="000000"/>
                </a:solidFill>
              </a:rPr>
              <a:pPr/>
              <a:t>20</a:t>
            </a:fld>
            <a:endParaRPr lang="en-US" altLang="pt-PT">
              <a:solidFill>
                <a:srgbClr val="000000"/>
              </a:solidFill>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pt-PT" altLang="pt-PT"/>
          </a:p>
        </p:txBody>
      </p:sp>
    </p:spTree>
    <p:extLst>
      <p:ext uri="{BB962C8B-B14F-4D97-AF65-F5344CB8AC3E}">
        <p14:creationId xmlns:p14="http://schemas.microsoft.com/office/powerpoint/2010/main" val="121677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18714201-679F-4BCC-894D-E6C24543997B}" type="slidenum">
              <a:rPr lang="en-US" smtClean="0"/>
              <a:pPr/>
              <a:t>23</a:t>
            </a:fld>
            <a:endParaRPr lang="en-US"/>
          </a:p>
        </p:txBody>
      </p:sp>
    </p:spTree>
    <p:extLst>
      <p:ext uri="{BB962C8B-B14F-4D97-AF65-F5344CB8AC3E}">
        <p14:creationId xmlns:p14="http://schemas.microsoft.com/office/powerpoint/2010/main" val="176310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F49AD-D92A-4E81-A437-3A356BCDABD5}" type="slidenum">
              <a:rPr lang="en-US" altLang="pt-PT">
                <a:solidFill>
                  <a:srgbClr val="000000"/>
                </a:solidFill>
              </a:rPr>
              <a:pPr/>
              <a:t>24</a:t>
            </a:fld>
            <a:endParaRPr lang="en-US" altLang="pt-PT">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pt-PT" altLang="pt-PT"/>
          </a:p>
        </p:txBody>
      </p:sp>
    </p:spTree>
    <p:extLst>
      <p:ext uri="{BB962C8B-B14F-4D97-AF65-F5344CB8AC3E}">
        <p14:creationId xmlns:p14="http://schemas.microsoft.com/office/powerpoint/2010/main" val="326930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4FF72-6545-42AB-B16B-95129642E52B}" type="slidenum">
              <a:rPr lang="en-US" altLang="pt-PT">
                <a:solidFill>
                  <a:srgbClr val="000000"/>
                </a:solidFill>
              </a:rPr>
              <a:pPr/>
              <a:t>25</a:t>
            </a:fld>
            <a:endParaRPr lang="en-US" altLang="pt-PT">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pt-PT" altLang="pt-PT"/>
          </a:p>
        </p:txBody>
      </p:sp>
    </p:spTree>
    <p:extLst>
      <p:ext uri="{BB962C8B-B14F-4D97-AF65-F5344CB8AC3E}">
        <p14:creationId xmlns:p14="http://schemas.microsoft.com/office/powerpoint/2010/main" val="156938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3AB8C-92EE-4488-A7F7-1EB59636416E}" type="slidenum">
              <a:rPr lang="en-US"/>
              <a:pPr/>
              <a:t>26</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284466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192CF7-6A96-47B5-83EA-54444485DBA0}" type="slidenum">
              <a:rPr lang="en-US" smtClean="0"/>
              <a:pPr/>
              <a:t>27</a:t>
            </a:fld>
            <a:endParaRPr lang="en-US"/>
          </a:p>
        </p:txBody>
      </p:sp>
    </p:spTree>
    <p:extLst>
      <p:ext uri="{BB962C8B-B14F-4D97-AF65-F5344CB8AC3E}">
        <p14:creationId xmlns:p14="http://schemas.microsoft.com/office/powerpoint/2010/main" val="62384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DCCB5540-808E-4CF5-89CB-EBEE7D199D39}"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DCCB5540-808E-4CF5-89CB-EBEE7D199D39}"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DCCB5540-808E-4CF5-89CB-EBEE7D199D39}"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FDC02B73-367B-49BB-86CC-797373056E6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pt-P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p:cNvSpPr>
            <a:spLocks noGrp="1"/>
          </p:cNvSpPr>
          <p:nvPr>
            <p:ph type="dt" sz="half" idx="10"/>
          </p:nvPr>
        </p:nvSpPr>
        <p:spPr/>
        <p:txBody>
          <a:bodyPr/>
          <a:lstStyle>
            <a:lvl1pPr>
              <a:defRPr/>
            </a:lvl1pPr>
          </a:lstStyle>
          <a:p>
            <a:endParaRPr lang="en-US" alt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2950EC-A3E1-4639-845B-60D02014EDA9}"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4210419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lvl1pPr>
              <a:defRPr/>
            </a:lvl1pPr>
          </a:lstStyle>
          <a:p>
            <a:endParaRPr lang="en-US" alt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0972C7F-B8B8-438C-BEEE-5DF3864A4AB4}"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334738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pt-P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23EE02-0255-4C32-AB1E-95809BDB2FA6}"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109895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lvl1pPr>
              <a:defRPr/>
            </a:lvl1pPr>
          </a:lstStyle>
          <a:p>
            <a:endParaRPr lang="en-US" alt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EB993F-40D4-462A-90A6-21C2D4D0ECA1}"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70122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pt-P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lvl1pPr>
              <a:defRPr/>
            </a:lvl1pPr>
          </a:lstStyle>
          <a:p>
            <a:endParaRPr lang="en-US" altLang="pt-P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pt-P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9FEC7D-D7D9-464B-A5B5-E8AF3A81D7DD}"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980181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lvl1pPr>
              <a:defRPr/>
            </a:lvl1pPr>
          </a:lstStyle>
          <a:p>
            <a:endParaRPr lang="en-US" altLang="pt-P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pt-P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370CE39-1C4A-4CF5-BE66-BA42805687E8}"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87617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pt-P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pt-P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346E7E-6B24-4AC3-93A3-E49865BB4FE0}"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334825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DCCB5540-808E-4CF5-89CB-EBEE7D199D39}"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pt-P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FB38C71-870C-475D-9D9A-56C3B270F332}"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4262306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pt-P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E7383F-6412-4B82-8317-40444ECB96C1}"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36174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lvl1pPr>
              <a:defRPr/>
            </a:lvl1pPr>
          </a:lstStyle>
          <a:p>
            <a:endParaRPr lang="en-US" alt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DAF3C9-19CD-4E76-A9A0-8030AABC046D}"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3574791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lvl1pPr>
              <a:defRPr/>
            </a:lvl1pPr>
          </a:lstStyle>
          <a:p>
            <a:endParaRPr lang="en-US" alt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CE4DA-0335-4FFE-A341-394FCFA5AA7E}" type="slidenum">
              <a:rPr lang="en-US" altLang="pt-PT">
                <a:solidFill>
                  <a:srgbClr val="000000"/>
                </a:solidFill>
              </a:rPr>
              <a:pPr/>
              <a:t>‹#›</a:t>
            </a:fld>
            <a:endParaRPr lang="en-US" altLang="pt-PT">
              <a:solidFill>
                <a:srgbClr val="000000"/>
              </a:solidFill>
            </a:endParaRPr>
          </a:p>
        </p:txBody>
      </p:sp>
    </p:spTree>
    <p:extLst>
      <p:ext uri="{BB962C8B-B14F-4D97-AF65-F5344CB8AC3E}">
        <p14:creationId xmlns:p14="http://schemas.microsoft.com/office/powerpoint/2010/main" val="175748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CB5540-808E-4CF5-89CB-EBEE7D199D39}"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DCCB5540-808E-4CF5-89CB-EBEE7D199D39}"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DCCB5540-808E-4CF5-89CB-EBEE7D199D39}" type="datetimeFigureOut">
              <a:rPr lang="en-US" smtClean="0"/>
              <a:pPr/>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DCCB5540-808E-4CF5-89CB-EBEE7D199D39}" type="datetimeFigureOut">
              <a:rPr lang="en-US" smtClean="0"/>
              <a:pPr/>
              <a:t>4/1/2020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CB5540-808E-4CF5-89CB-EBEE7D199D39}" type="datetimeFigureOut">
              <a:rPr lang="en-US" smtClean="0"/>
              <a:pPr/>
              <a:t>4/1/2020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CB5540-808E-4CF5-89CB-EBEE7D199D39}"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CB5540-808E-4CF5-89CB-EBEE7D199D39}"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1BF90-3C93-4A56-98D0-BCBCD9DAC82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B5540-808E-4CF5-89CB-EBEE7D199D39}" type="datetimeFigureOut">
              <a:rPr lang="en-US" smtClean="0"/>
              <a:pPr/>
              <a:t>4/1/2020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1BF90-3C93-4A56-98D0-BCBCD9DAC82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P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PT"/>
              <a:t>Click to edit Master text styles</a:t>
            </a:r>
          </a:p>
          <a:p>
            <a:pPr lvl="1"/>
            <a:r>
              <a:rPr lang="en-US" altLang="pt-PT"/>
              <a:t>Second level</a:t>
            </a:r>
          </a:p>
          <a:p>
            <a:pPr lvl="2"/>
            <a:r>
              <a:rPr lang="en-US" altLang="pt-PT"/>
              <a:t>Third level</a:t>
            </a:r>
          </a:p>
          <a:p>
            <a:pPr lvl="3"/>
            <a:r>
              <a:rPr lang="en-US" altLang="pt-PT"/>
              <a:t>Fourth level</a:t>
            </a:r>
          </a:p>
          <a:p>
            <a:pPr lvl="4"/>
            <a:r>
              <a:rPr lang="en-US" altLang="pt-P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pPr eaLnBrk="0" fontAlgn="base" hangingPunct="0">
              <a:spcBef>
                <a:spcPct val="0"/>
              </a:spcBef>
              <a:spcAft>
                <a:spcPct val="0"/>
              </a:spcAft>
            </a:pPr>
            <a:endParaRPr lang="en-US" altLang="pt-P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pPr eaLnBrk="0" fontAlgn="base" hangingPunct="0">
              <a:spcBef>
                <a:spcPct val="0"/>
              </a:spcBef>
              <a:spcAft>
                <a:spcPct val="0"/>
              </a:spcAft>
            </a:pPr>
            <a:endParaRPr lang="en-US" altLang="pt-P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eaLnBrk="0" fontAlgn="base" hangingPunct="0">
              <a:spcBef>
                <a:spcPct val="0"/>
              </a:spcBef>
              <a:spcAft>
                <a:spcPct val="0"/>
              </a:spcAft>
            </a:pPr>
            <a:fld id="{3B89F249-5B65-44BD-83FD-CC0B1CE6AE07}" type="slidenum">
              <a:rPr lang="en-US" altLang="pt-PT" smtClean="0">
                <a:solidFill>
                  <a:srgbClr val="000000"/>
                </a:solidFill>
              </a:rPr>
              <a:pPr eaLnBrk="0" fontAlgn="base" hangingPunct="0">
                <a:spcBef>
                  <a:spcPct val="0"/>
                </a:spcBef>
                <a:spcAft>
                  <a:spcPct val="0"/>
                </a:spcAft>
              </a:pPr>
              <a:t>‹#›</a:t>
            </a:fld>
            <a:endParaRPr lang="en-US" altLang="pt-PT">
              <a:solidFill>
                <a:srgbClr val="000000"/>
              </a:solidFill>
            </a:endParaRPr>
          </a:p>
        </p:txBody>
      </p:sp>
    </p:spTree>
    <p:extLst>
      <p:ext uri="{BB962C8B-B14F-4D97-AF65-F5344CB8AC3E}">
        <p14:creationId xmlns:p14="http://schemas.microsoft.com/office/powerpoint/2010/main" val="3292617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9.xml"/><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0" y="6553200"/>
            <a:ext cx="906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pt-PT" sz="1100">
                <a:solidFill>
                  <a:srgbClr val="000000"/>
                </a:solidFill>
                <a:latin typeface="Arial" panose="020B0604020202020204" pitchFamily="34" charset="0"/>
              </a:rPr>
              <a:t>Figure 9-2 </a:t>
            </a:r>
            <a:r>
              <a:rPr lang="en-US" altLang="pt-PT" sz="1100" i="1">
                <a:solidFill>
                  <a:srgbClr val="000000"/>
                </a:solidFill>
                <a:latin typeface="Arial" panose="020B0604020202020204" pitchFamily="34" charset="0"/>
              </a:rPr>
              <a:t> Molecular Biology of the Cell</a:t>
            </a:r>
            <a:r>
              <a:rPr lang="en-US" altLang="pt-PT" sz="1100">
                <a:solidFill>
                  <a:srgbClr val="000000"/>
                </a:solidFill>
                <a:latin typeface="Arial" panose="020B0604020202020204" pitchFamily="34" charset="0"/>
              </a:rPr>
              <a:t> (© Garland Science 2008)</a:t>
            </a:r>
          </a:p>
        </p:txBody>
      </p:sp>
      <p:pic>
        <p:nvPicPr>
          <p:cNvPr id="107525" name="Picture 5" descr="figure 9-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403" y="1996751"/>
            <a:ext cx="2212490" cy="4659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9-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297" y="2637321"/>
            <a:ext cx="3629716" cy="343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26368" y="1960902"/>
            <a:ext cx="3130344" cy="369332"/>
          </a:xfrm>
          <a:prstGeom prst="rect">
            <a:avLst/>
          </a:prstGeom>
          <a:noFill/>
        </p:spPr>
        <p:txBody>
          <a:bodyPr wrap="none" rtlCol="0">
            <a:spAutoFit/>
          </a:bodyPr>
          <a:lstStyle/>
          <a:p>
            <a:r>
              <a:rPr lang="en-US" dirty="0" err="1"/>
              <a:t>Dimensões</a:t>
            </a:r>
            <a:r>
              <a:rPr lang="en-US" dirty="0"/>
              <a:t> e </a:t>
            </a:r>
            <a:r>
              <a:rPr lang="en-US" dirty="0" err="1"/>
              <a:t>níveis</a:t>
            </a:r>
            <a:r>
              <a:rPr lang="en-US" dirty="0"/>
              <a:t> de </a:t>
            </a:r>
            <a:r>
              <a:rPr lang="en-US" dirty="0" err="1"/>
              <a:t>análise</a:t>
            </a:r>
            <a:r>
              <a:rPr lang="en-US" dirty="0"/>
              <a:t>…</a:t>
            </a:r>
            <a:endParaRPr lang="pt-PT" b="1" dirty="0">
              <a:solidFill>
                <a:srgbClr val="C00000"/>
              </a:solidFill>
            </a:endParaRPr>
          </a:p>
        </p:txBody>
      </p:sp>
      <p:sp>
        <p:nvSpPr>
          <p:cNvPr id="6" name="TextBox 5"/>
          <p:cNvSpPr txBox="1"/>
          <p:nvPr/>
        </p:nvSpPr>
        <p:spPr>
          <a:xfrm>
            <a:off x="3404789" y="466039"/>
            <a:ext cx="2369559" cy="461665"/>
          </a:xfrm>
          <a:prstGeom prst="rect">
            <a:avLst/>
          </a:prstGeom>
          <a:noFill/>
        </p:spPr>
        <p:txBody>
          <a:bodyPr wrap="none" rtlCol="0">
            <a:spAutoFit/>
          </a:bodyPr>
          <a:lstStyle/>
          <a:p>
            <a:r>
              <a:rPr lang="en-US" sz="2400" b="1" dirty="0">
                <a:solidFill>
                  <a:srgbClr val="0000CC"/>
                </a:solidFill>
                <a:latin typeface="Comic Sans MS" pitchFamily="66" charset="0"/>
              </a:rPr>
              <a:t>INTRODUÇÃO</a:t>
            </a:r>
          </a:p>
        </p:txBody>
      </p:sp>
      <p:cxnSp>
        <p:nvCxnSpPr>
          <p:cNvPr id="7" name="Straight Connector 6"/>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9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925" y="1215597"/>
            <a:ext cx="8031243" cy="4247317"/>
          </a:xfrm>
          <a:prstGeom prst="rect">
            <a:avLst/>
          </a:prstGeom>
        </p:spPr>
        <p:txBody>
          <a:bodyPr wrap="square">
            <a:spAutoFit/>
          </a:bodyPr>
          <a:lstStyle/>
          <a:p>
            <a:pPr algn="just"/>
            <a:r>
              <a:rPr lang="en-US" b="1" dirty="0"/>
              <a:t>As </a:t>
            </a:r>
            <a:r>
              <a:rPr lang="en-US" b="1" dirty="0" err="1"/>
              <a:t>amostras</a:t>
            </a:r>
            <a:r>
              <a:rPr lang="en-US" b="1" dirty="0"/>
              <a:t> </a:t>
            </a:r>
            <a:r>
              <a:rPr lang="en-US" b="1" dirty="0" err="1"/>
              <a:t>devem</a:t>
            </a:r>
            <a:r>
              <a:rPr lang="en-US" b="1" dirty="0"/>
              <a:t> </a:t>
            </a:r>
            <a:r>
              <a:rPr lang="en-US" b="1" dirty="0" err="1"/>
              <a:t>ser</a:t>
            </a:r>
            <a:r>
              <a:rPr lang="en-US" b="1" dirty="0"/>
              <a:t> </a:t>
            </a:r>
            <a:r>
              <a:rPr lang="en-US" b="1" dirty="0" err="1"/>
              <a:t>fixadas</a:t>
            </a:r>
            <a:r>
              <a:rPr lang="en-US" b="1" dirty="0"/>
              <a:t> </a:t>
            </a:r>
            <a:r>
              <a:rPr lang="en-US" b="1" dirty="0" err="1"/>
              <a:t>imediatamente</a:t>
            </a:r>
            <a:r>
              <a:rPr lang="en-US" b="1" dirty="0"/>
              <a:t> </a:t>
            </a:r>
            <a:r>
              <a:rPr lang="en-US" b="1" dirty="0" err="1"/>
              <a:t>após</a:t>
            </a:r>
            <a:r>
              <a:rPr lang="en-US" b="1" dirty="0"/>
              <a:t> </a:t>
            </a:r>
            <a:r>
              <a:rPr lang="en-US" b="1" dirty="0" err="1"/>
              <a:t>serem</a:t>
            </a:r>
            <a:r>
              <a:rPr lang="en-US" b="1" dirty="0"/>
              <a:t> </a:t>
            </a:r>
            <a:r>
              <a:rPr lang="en-US" b="1" dirty="0" err="1"/>
              <a:t>removidas</a:t>
            </a:r>
            <a:endParaRPr lang="en-US" b="1" dirty="0"/>
          </a:p>
          <a:p>
            <a:pPr algn="just"/>
            <a:endParaRPr lang="en-US" dirty="0"/>
          </a:p>
          <a:p>
            <a:pPr algn="just"/>
            <a:r>
              <a:rPr lang="en-US" dirty="0" err="1"/>
              <a:t>Fixação</a:t>
            </a:r>
            <a:r>
              <a:rPr lang="en-US" dirty="0"/>
              <a:t> (</a:t>
            </a:r>
            <a:r>
              <a:rPr lang="en-US" dirty="0" err="1" smtClean="0"/>
              <a:t>conservação</a:t>
            </a:r>
            <a:r>
              <a:rPr lang="en-US" dirty="0" smtClean="0"/>
              <a:t>) </a:t>
            </a:r>
            <a:r>
              <a:rPr lang="en-US" dirty="0"/>
              <a:t>é </a:t>
            </a:r>
            <a:r>
              <a:rPr lang="en-US" dirty="0" err="1"/>
              <a:t>usada</a:t>
            </a:r>
            <a:r>
              <a:rPr lang="en-US" dirty="0"/>
              <a:t> para:</a:t>
            </a:r>
          </a:p>
          <a:p>
            <a:pPr algn="just"/>
            <a:endParaRPr lang="en-US" dirty="0"/>
          </a:p>
          <a:p>
            <a:pPr algn="just">
              <a:buFontTx/>
              <a:buChar char="-"/>
            </a:pPr>
            <a:r>
              <a:rPr lang="en-US" dirty="0"/>
              <a:t> </a:t>
            </a:r>
            <a:r>
              <a:rPr lang="en-US" dirty="0" err="1"/>
              <a:t>terminar</a:t>
            </a:r>
            <a:r>
              <a:rPr lang="en-US" dirty="0"/>
              <a:t> o </a:t>
            </a:r>
            <a:r>
              <a:rPr lang="en-US" dirty="0" err="1"/>
              <a:t>metabolismmo</a:t>
            </a:r>
            <a:r>
              <a:rPr lang="en-US" dirty="0"/>
              <a:t> </a:t>
            </a:r>
            <a:r>
              <a:rPr lang="en-US" dirty="0" err="1"/>
              <a:t>celular</a:t>
            </a:r>
            <a:endParaRPr lang="en-US" dirty="0"/>
          </a:p>
          <a:p>
            <a:pPr algn="just">
              <a:buFontTx/>
              <a:buChar char="-"/>
            </a:pPr>
            <a:r>
              <a:rPr lang="en-US" dirty="0"/>
              <a:t> </a:t>
            </a:r>
            <a:r>
              <a:rPr lang="en-US" dirty="0" err="1"/>
              <a:t>impedir</a:t>
            </a:r>
            <a:r>
              <a:rPr lang="en-US" dirty="0"/>
              <a:t> a </a:t>
            </a:r>
            <a:r>
              <a:rPr lang="en-US" dirty="0" smtClean="0"/>
              <a:t>AUTÓLISE </a:t>
            </a:r>
            <a:r>
              <a:rPr lang="en-US" dirty="0"/>
              <a:t>(</a:t>
            </a:r>
            <a:r>
              <a:rPr lang="pt-PT" dirty="0"/>
              <a:t>degradação dos tecidos por enzimas próprias</a:t>
            </a:r>
            <a:r>
              <a:rPr lang="en-US" dirty="0"/>
              <a:t>)</a:t>
            </a:r>
          </a:p>
          <a:p>
            <a:pPr algn="just">
              <a:buFontTx/>
              <a:buChar char="-"/>
            </a:pPr>
            <a:r>
              <a:rPr lang="en-US" dirty="0"/>
              <a:t> </a:t>
            </a:r>
            <a:r>
              <a:rPr lang="pt-PT" dirty="0"/>
              <a:t>matar </a:t>
            </a:r>
            <a:r>
              <a:rPr lang="pt-PT" dirty="0" err="1"/>
              <a:t>microorganismos</a:t>
            </a:r>
            <a:r>
              <a:rPr lang="pt-PT" dirty="0"/>
              <a:t> patogênicos (impedir a decomposição do </a:t>
            </a:r>
            <a:r>
              <a:rPr lang="pt-PT" dirty="0" smtClean="0"/>
              <a:t>tecido </a:t>
            </a:r>
            <a:r>
              <a:rPr lang="pt-PT" dirty="0"/>
              <a:t>por bactérias, fungos ou vírus)</a:t>
            </a:r>
          </a:p>
          <a:p>
            <a:pPr algn="just">
              <a:buFontTx/>
              <a:buChar char="-"/>
            </a:pPr>
            <a:r>
              <a:rPr lang="en-US" dirty="0"/>
              <a:t> </a:t>
            </a:r>
            <a:r>
              <a:rPr lang="pt-PT" dirty="0"/>
              <a:t>endurecer os tecidos como resultado de ligação ou desnaturação de proteínas</a:t>
            </a:r>
            <a:endParaRPr lang="en-US" dirty="0"/>
          </a:p>
          <a:p>
            <a:pPr algn="just"/>
            <a:endParaRPr lang="en-US" dirty="0"/>
          </a:p>
          <a:p>
            <a:pPr algn="just"/>
            <a:r>
              <a:rPr lang="en-US" dirty="0"/>
              <a:t>* </a:t>
            </a:r>
            <a:r>
              <a:rPr lang="en-US" dirty="0" err="1"/>
              <a:t>Requerimentos</a:t>
            </a:r>
            <a:r>
              <a:rPr lang="en-US" dirty="0"/>
              <a:t>:</a:t>
            </a:r>
          </a:p>
          <a:p>
            <a:pPr algn="just"/>
            <a:endParaRPr lang="en-US" dirty="0"/>
          </a:p>
          <a:p>
            <a:pPr algn="just">
              <a:buFontTx/>
              <a:buChar char="-"/>
            </a:pPr>
            <a:r>
              <a:rPr lang="en-US" dirty="0"/>
              <a:t> </a:t>
            </a:r>
            <a:r>
              <a:rPr lang="pt-PT" dirty="0"/>
              <a:t>rápida penetração do fixador no tecido</a:t>
            </a:r>
            <a:endParaRPr lang="en-US" dirty="0"/>
          </a:p>
          <a:p>
            <a:pPr algn="just">
              <a:buFontTx/>
              <a:buChar char="-"/>
            </a:pPr>
            <a:r>
              <a:rPr lang="pt-PT" dirty="0" smtClean="0"/>
              <a:t> preservação </a:t>
            </a:r>
            <a:r>
              <a:rPr lang="pt-PT" dirty="0"/>
              <a:t>da estrutura</a:t>
            </a:r>
            <a:endParaRPr lang="en-US" dirty="0"/>
          </a:p>
          <a:p>
            <a:pPr algn="just">
              <a:buFontTx/>
              <a:buChar char="-"/>
            </a:pPr>
            <a:r>
              <a:rPr lang="en-US" dirty="0" smtClean="0"/>
              <a:t> </a:t>
            </a:r>
            <a:r>
              <a:rPr lang="en-US" dirty="0" err="1" smtClean="0"/>
              <a:t>manter</a:t>
            </a:r>
            <a:r>
              <a:rPr lang="en-US" dirty="0" smtClean="0"/>
              <a:t> </a:t>
            </a:r>
            <a:r>
              <a:rPr lang="pt-PT" dirty="0"/>
              <a:t>a afinidade por </a:t>
            </a:r>
            <a:r>
              <a:rPr lang="pt-PT" dirty="0" smtClean="0"/>
              <a:t>corantes</a:t>
            </a:r>
            <a:endParaRPr lang="en-US" dirty="0"/>
          </a:p>
        </p:txBody>
      </p:sp>
      <p:sp>
        <p:nvSpPr>
          <p:cNvPr id="3" name="TextBox 2"/>
          <p:cNvSpPr txBox="1"/>
          <p:nvPr/>
        </p:nvSpPr>
        <p:spPr>
          <a:xfrm>
            <a:off x="3779912" y="476672"/>
            <a:ext cx="1648208" cy="461665"/>
          </a:xfrm>
          <a:prstGeom prst="rect">
            <a:avLst/>
          </a:prstGeom>
          <a:noFill/>
        </p:spPr>
        <p:txBody>
          <a:bodyPr wrap="none" rtlCol="0">
            <a:spAutoFit/>
          </a:bodyPr>
          <a:lstStyle/>
          <a:p>
            <a:r>
              <a:rPr lang="en-US" sz="2400" b="1" dirty="0">
                <a:solidFill>
                  <a:srgbClr val="0000CC"/>
                </a:solidFill>
                <a:latin typeface="Comic Sans MS" pitchFamily="66" charset="0"/>
              </a:rPr>
              <a:t>FIXAÇÃO</a:t>
            </a:r>
            <a:endParaRPr lang="en-US" sz="2400" b="1" dirty="0">
              <a:solidFill>
                <a:srgbClr val="C00000"/>
              </a:solidFill>
              <a:latin typeface="Comic Sans MS" pitchFamily="66" charset="0"/>
            </a:endParaRPr>
          </a:p>
        </p:txBody>
      </p:sp>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7543" y="2080523"/>
            <a:ext cx="6812768" cy="2169825"/>
          </a:xfrm>
          <a:prstGeom prst="rect">
            <a:avLst/>
          </a:prstGeom>
        </p:spPr>
        <p:txBody>
          <a:bodyPr wrap="square">
            <a:spAutoFit/>
          </a:bodyPr>
          <a:lstStyle/>
          <a:p>
            <a:pPr>
              <a:lnSpc>
                <a:spcPct val="150000"/>
              </a:lnSpc>
            </a:pPr>
            <a:r>
              <a:rPr lang="pt-PT" dirty="0"/>
              <a:t>• Forma ligações cruzadas entre proteínas, formando um gel → mantém as estruturas com as mesmas relações que tinham </a:t>
            </a:r>
            <a:r>
              <a:rPr lang="pt-PT" i="1" dirty="0"/>
              <a:t>in vivo</a:t>
            </a:r>
            <a:endParaRPr lang="pt-PT" dirty="0"/>
          </a:p>
          <a:p>
            <a:pPr>
              <a:lnSpc>
                <a:spcPct val="150000"/>
              </a:lnSpc>
            </a:pPr>
            <a:r>
              <a:rPr lang="pt-PT" dirty="0"/>
              <a:t>• Proteínas solúveis são fixadas em proteínas estruturais – insolúveis → fornece resistência mecânica para os próximos passos</a:t>
            </a:r>
          </a:p>
          <a:p>
            <a:pPr>
              <a:lnSpc>
                <a:spcPct val="150000"/>
              </a:lnSpc>
            </a:pPr>
            <a:r>
              <a:rPr lang="pt-PT" dirty="0"/>
              <a:t>• Desnaturação das proteínas</a:t>
            </a:r>
            <a:endParaRPr lang="en-US" dirty="0"/>
          </a:p>
        </p:txBody>
      </p:sp>
      <p:sp>
        <p:nvSpPr>
          <p:cNvPr id="3" name="TextBox 2"/>
          <p:cNvSpPr txBox="1"/>
          <p:nvPr/>
        </p:nvSpPr>
        <p:spPr>
          <a:xfrm>
            <a:off x="2857363" y="519063"/>
            <a:ext cx="3464410" cy="461665"/>
          </a:xfrm>
          <a:prstGeom prst="rect">
            <a:avLst/>
          </a:prstGeom>
          <a:noFill/>
        </p:spPr>
        <p:txBody>
          <a:bodyPr wrap="none" rtlCol="0">
            <a:spAutoFit/>
          </a:bodyPr>
          <a:lstStyle/>
          <a:p>
            <a:r>
              <a:rPr lang="pt-PT" sz="2400" b="1" dirty="0">
                <a:solidFill>
                  <a:srgbClr val="0000CC"/>
                </a:solidFill>
                <a:latin typeface="Comic Sans MS" pitchFamily="66" charset="0"/>
              </a:rPr>
              <a:t>Mecanismo da fixação</a:t>
            </a:r>
            <a:endParaRPr lang="en-US" sz="2400" b="1" dirty="0">
              <a:solidFill>
                <a:srgbClr val="0000CC"/>
              </a:solidFill>
              <a:latin typeface="Comic Sans MS" pitchFamily="66" charset="0"/>
            </a:endParaRPr>
          </a:p>
        </p:txBody>
      </p:sp>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rot="10800000" flipV="1">
            <a:off x="395536" y="1268760"/>
            <a:ext cx="8568952" cy="46628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tabLst/>
            </a:pPr>
            <a:r>
              <a:rPr kumimoji="0" lang="pt-PT" sz="1800" b="0" i="0" u="none" strike="noStrike" cap="none" normalizeH="0" baseline="0" dirty="0">
                <a:ln>
                  <a:noFill/>
                </a:ln>
                <a:solidFill>
                  <a:schemeClr val="tx1"/>
                </a:solidFill>
                <a:effectLst/>
                <a:cs typeface="Arial" charset="0"/>
              </a:rPr>
              <a:t>• Boa penetração no tecido</a:t>
            </a:r>
          </a:p>
          <a:p>
            <a:pPr lvl="0" fontAlgn="base">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a:t>Estabilizar o tecido, preservando o caráter e a distribuição dos componentes celulares</a:t>
            </a:r>
            <a:endParaRPr kumimoji="0" lang="pt-PT" sz="1800" b="0" i="0" u="none" strike="noStrike" cap="none" normalizeH="0" baseline="0" dirty="0">
              <a:ln>
                <a:noFill/>
              </a:ln>
              <a:solidFill>
                <a:schemeClr val="tx1"/>
              </a:solidFill>
              <a:effectLst/>
              <a:cs typeface="Arial" charset="0"/>
            </a:endParaRPr>
          </a:p>
          <a:p>
            <a:pPr lvl="0" fontAlgn="base">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a:t>Impedir </a:t>
            </a:r>
            <a:r>
              <a:rPr lang="pt-PT" dirty="0" smtClean="0"/>
              <a:t>artefactos </a:t>
            </a:r>
            <a:r>
              <a:rPr lang="pt-PT" dirty="0"/>
              <a:t>de fixação</a:t>
            </a:r>
          </a:p>
          <a:p>
            <a:pPr lvl="0" fontAlgn="base">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a:t>Impedir a deformação da estrutura</a:t>
            </a:r>
            <a:r>
              <a:rPr kumimoji="0" lang="pt-PT" sz="1800" b="0" i="0" u="none" strike="noStrike" cap="none" normalizeH="0" baseline="0" dirty="0">
                <a:ln>
                  <a:noFill/>
                </a:ln>
                <a:solidFill>
                  <a:schemeClr val="tx1"/>
                </a:solidFill>
                <a:effectLst/>
                <a:cs typeface="Arial" charset="0"/>
              </a:rPr>
              <a:t>– </a:t>
            </a:r>
            <a:r>
              <a:rPr lang="pt-PT" dirty="0"/>
              <a:t>mantendo a forma e o volume</a:t>
            </a:r>
            <a:endParaRPr kumimoji="0" lang="pt-PT" sz="1800" b="0" i="0" u="none" strike="noStrike" cap="none" normalizeH="0" baseline="0" dirty="0">
              <a:ln>
                <a:noFill/>
              </a:ln>
              <a:solidFill>
                <a:schemeClr val="tx1"/>
              </a:solidFill>
              <a:effectLst/>
              <a:cs typeface="Arial" charset="0"/>
            </a:endParaRPr>
          </a:p>
          <a:p>
            <a:pPr lvl="0" fontAlgn="base">
              <a:lnSpc>
                <a:spcPct val="150000"/>
              </a:lnSpc>
              <a:spcBef>
                <a:spcPct val="0"/>
              </a:spcBef>
              <a:spcAft>
                <a:spcPct val="0"/>
              </a:spcAft>
            </a:pPr>
            <a:r>
              <a:rPr lang="pt-PT" dirty="0">
                <a:cs typeface="Arial" charset="0"/>
              </a:rPr>
              <a:t>• </a:t>
            </a:r>
            <a:r>
              <a:rPr lang="pt-PT" dirty="0"/>
              <a:t>Preservar os constituintes celulares</a:t>
            </a:r>
            <a:endParaRPr kumimoji="0" lang="pt-PT" sz="1800" b="0" i="0" u="none" strike="noStrike" cap="none" normalizeH="0" baseline="0" dirty="0">
              <a:ln>
                <a:noFill/>
              </a:ln>
              <a:solidFill>
                <a:schemeClr val="tx1"/>
              </a:solidFill>
              <a:effectLst/>
              <a:cs typeface="Arial" charset="0"/>
            </a:endParaRPr>
          </a:p>
          <a:p>
            <a:pPr lvl="0" eaLnBrk="0" fontAlgn="base" hangingPunct="0">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smtClean="0"/>
              <a:t>Destruir </a:t>
            </a:r>
            <a:r>
              <a:rPr lang="pt-PT" dirty="0"/>
              <a:t>microrganismos</a:t>
            </a:r>
          </a:p>
          <a:p>
            <a:pPr lvl="0" eaLnBrk="0" fontAlgn="base" hangingPunct="0">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a:t>Remover enzimas autolíticas inativadas</a:t>
            </a:r>
          </a:p>
          <a:p>
            <a:pPr lvl="0" eaLnBrk="0" fontAlgn="base" hangingPunct="0">
              <a:lnSpc>
                <a:spcPct val="150000"/>
              </a:lnSpc>
              <a:spcBef>
                <a:spcPct val="0"/>
              </a:spcBef>
              <a:spcAft>
                <a:spcPct val="0"/>
              </a:spcAft>
            </a:pPr>
            <a:r>
              <a:rPr lang="pt-PT" dirty="0">
                <a:cs typeface="Arial" charset="0"/>
              </a:rPr>
              <a:t>• </a:t>
            </a:r>
            <a:r>
              <a:rPr lang="pt-PT" dirty="0"/>
              <a:t>Aumentar consistência do tecido</a:t>
            </a:r>
          </a:p>
          <a:p>
            <a:pPr lvl="0" eaLnBrk="0" fontAlgn="base" hangingPunct="0">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a:t>Conferir diferenciação </a:t>
            </a:r>
            <a:r>
              <a:rPr lang="pt-PT" dirty="0" smtClean="0"/>
              <a:t>ótica</a:t>
            </a:r>
            <a:endParaRPr kumimoji="0" lang="pt-PT" sz="1800" b="0" i="0" u="none" strike="noStrike" cap="none" normalizeH="0" baseline="0" dirty="0">
              <a:ln>
                <a:noFill/>
              </a:ln>
              <a:solidFill>
                <a:schemeClr val="tx1"/>
              </a:solidFill>
              <a:effectLst/>
              <a:cs typeface="Arial" charset="0"/>
            </a:endParaRPr>
          </a:p>
          <a:p>
            <a:pPr lvl="0" eaLnBrk="0" fontAlgn="base" hangingPunct="0">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a:t>Manter a sua composição química</a:t>
            </a:r>
          </a:p>
          <a:p>
            <a:pPr lvl="0" eaLnBrk="0" fontAlgn="base" hangingPunct="0">
              <a:lnSpc>
                <a:spcPct val="150000"/>
              </a:lnSpc>
              <a:spcBef>
                <a:spcPct val="0"/>
              </a:spcBef>
              <a:spcAft>
                <a:spcPct val="0"/>
              </a:spcAft>
            </a:pPr>
            <a:r>
              <a:rPr kumimoji="0" lang="pt-PT" sz="1800" b="0" i="0" u="none" strike="noStrike" cap="none" normalizeH="0" baseline="0" dirty="0">
                <a:ln>
                  <a:noFill/>
                </a:ln>
                <a:solidFill>
                  <a:schemeClr val="tx1"/>
                </a:solidFill>
                <a:effectLst/>
                <a:cs typeface="Arial" charset="0"/>
              </a:rPr>
              <a:t>• </a:t>
            </a:r>
            <a:r>
              <a:rPr lang="pt-PT" dirty="0"/>
              <a:t>Barato, não tóxico, não inflamável, não irritante</a:t>
            </a:r>
            <a:endParaRPr kumimoji="0" lang="pt-PT" sz="1800" b="0" i="0" u="none" strike="noStrike" cap="none" normalizeH="0" baseline="0" dirty="0">
              <a:ln>
                <a:noFill/>
              </a:ln>
              <a:solidFill>
                <a:schemeClr val="tx1"/>
              </a:solidFill>
              <a:effectLst/>
              <a:cs typeface="Arial" charset="0"/>
            </a:endParaRPr>
          </a:p>
        </p:txBody>
      </p:sp>
      <p:sp>
        <p:nvSpPr>
          <p:cNvPr id="3" name="TextBox 2"/>
          <p:cNvSpPr txBox="1"/>
          <p:nvPr/>
        </p:nvSpPr>
        <p:spPr>
          <a:xfrm>
            <a:off x="2206544" y="476672"/>
            <a:ext cx="4766048" cy="461665"/>
          </a:xfrm>
          <a:prstGeom prst="rect">
            <a:avLst/>
          </a:prstGeom>
          <a:noFill/>
        </p:spPr>
        <p:txBody>
          <a:bodyPr wrap="none" rtlCol="0">
            <a:spAutoFit/>
          </a:bodyPr>
          <a:lstStyle/>
          <a:p>
            <a:r>
              <a:rPr lang="pt-PT" sz="2400" b="1" dirty="0">
                <a:solidFill>
                  <a:srgbClr val="0000CC"/>
                </a:solidFill>
                <a:latin typeface="Comic Sans MS" pitchFamily="66" charset="0"/>
                <a:cs typeface="Arial" charset="0"/>
              </a:rPr>
              <a:t>Qualidades de um bom fixador</a:t>
            </a:r>
            <a:endParaRPr lang="en-US" sz="2400" b="1" dirty="0">
              <a:solidFill>
                <a:srgbClr val="0000CC"/>
              </a:solidFill>
              <a:latin typeface="Comic Sans MS" pitchFamily="66" charset="0"/>
            </a:endParaRPr>
          </a:p>
        </p:txBody>
      </p:sp>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7244" y="519063"/>
            <a:ext cx="3164649" cy="461665"/>
          </a:xfrm>
          <a:prstGeom prst="rect">
            <a:avLst/>
          </a:prstGeom>
          <a:noFill/>
        </p:spPr>
        <p:txBody>
          <a:bodyPr wrap="none" rtlCol="0">
            <a:spAutoFit/>
          </a:bodyPr>
          <a:lstStyle/>
          <a:p>
            <a:r>
              <a:rPr lang="pt-PT" sz="2400" b="1" dirty="0">
                <a:solidFill>
                  <a:srgbClr val="0000CC"/>
                </a:solidFill>
                <a:latin typeface="Comic Sans MS" pitchFamily="66" charset="0"/>
              </a:rPr>
              <a:t>Métodos de Fixação</a:t>
            </a:r>
            <a:endParaRPr lang="en-US" sz="2400" b="1" dirty="0">
              <a:solidFill>
                <a:srgbClr val="0000CC"/>
              </a:solidFill>
              <a:latin typeface="Comic Sans MS" pitchFamily="66" charset="0"/>
            </a:endParaRPr>
          </a:p>
        </p:txBody>
      </p:sp>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78196" y="1551825"/>
            <a:ext cx="7474688" cy="2169825"/>
          </a:xfrm>
          <a:prstGeom prst="rect">
            <a:avLst/>
          </a:prstGeom>
        </p:spPr>
        <p:txBody>
          <a:bodyPr wrap="square">
            <a:spAutoFit/>
          </a:bodyPr>
          <a:lstStyle/>
          <a:p>
            <a:pPr algn="just">
              <a:lnSpc>
                <a:spcPct val="150000"/>
              </a:lnSpc>
            </a:pPr>
            <a:r>
              <a:rPr lang="en-US" dirty="0" err="1">
                <a:solidFill>
                  <a:srgbClr val="C00000"/>
                </a:solidFill>
              </a:rPr>
              <a:t>Fixação</a:t>
            </a:r>
            <a:r>
              <a:rPr lang="en-US" dirty="0">
                <a:solidFill>
                  <a:srgbClr val="C00000"/>
                </a:solidFill>
              </a:rPr>
              <a:t> </a:t>
            </a:r>
            <a:r>
              <a:rPr lang="en-US" dirty="0" err="1">
                <a:solidFill>
                  <a:srgbClr val="C00000"/>
                </a:solidFill>
              </a:rPr>
              <a:t>pelo</a:t>
            </a:r>
            <a:r>
              <a:rPr lang="en-US" dirty="0">
                <a:solidFill>
                  <a:srgbClr val="C00000"/>
                </a:solidFill>
              </a:rPr>
              <a:t> </a:t>
            </a:r>
            <a:r>
              <a:rPr lang="en-US" dirty="0" err="1" smtClean="0">
                <a:solidFill>
                  <a:srgbClr val="C00000"/>
                </a:solidFill>
              </a:rPr>
              <a:t>calor</a:t>
            </a:r>
            <a:r>
              <a:rPr lang="en-US" dirty="0" smtClean="0"/>
              <a:t>- </a:t>
            </a:r>
            <a:r>
              <a:rPr lang="pt-PT" dirty="0" smtClean="0"/>
              <a:t>desnatura </a:t>
            </a:r>
            <a:r>
              <a:rPr lang="pt-PT" dirty="0"/>
              <a:t>e coagula proteínas, resultando alguma distorção, mas é útil na fixação de “</a:t>
            </a:r>
            <a:r>
              <a:rPr lang="pt-PT" dirty="0" err="1"/>
              <a:t>semears</a:t>
            </a:r>
            <a:r>
              <a:rPr lang="pt-PT" dirty="0"/>
              <a:t>”</a:t>
            </a:r>
            <a:r>
              <a:rPr lang="en-US" dirty="0"/>
              <a:t>.</a:t>
            </a:r>
          </a:p>
          <a:p>
            <a:pPr algn="just">
              <a:lnSpc>
                <a:spcPct val="150000"/>
              </a:lnSpc>
            </a:pPr>
            <a:r>
              <a:rPr lang="en-US" dirty="0" err="1">
                <a:solidFill>
                  <a:srgbClr val="C00000"/>
                </a:solidFill>
              </a:rPr>
              <a:t>Fixação</a:t>
            </a:r>
            <a:r>
              <a:rPr lang="en-US" dirty="0">
                <a:solidFill>
                  <a:srgbClr val="C00000"/>
                </a:solidFill>
              </a:rPr>
              <a:t> </a:t>
            </a:r>
            <a:r>
              <a:rPr lang="en-US" dirty="0" err="1">
                <a:solidFill>
                  <a:srgbClr val="C00000"/>
                </a:solidFill>
              </a:rPr>
              <a:t>pelo</a:t>
            </a:r>
            <a:r>
              <a:rPr lang="en-US" dirty="0">
                <a:solidFill>
                  <a:srgbClr val="C00000"/>
                </a:solidFill>
              </a:rPr>
              <a:t> </a:t>
            </a:r>
            <a:r>
              <a:rPr lang="en-US" dirty="0" err="1">
                <a:solidFill>
                  <a:srgbClr val="C00000"/>
                </a:solidFill>
              </a:rPr>
              <a:t>frio</a:t>
            </a:r>
            <a:r>
              <a:rPr lang="en-US" dirty="0"/>
              <a:t>- </a:t>
            </a:r>
            <a:r>
              <a:rPr lang="pt-PT" dirty="0"/>
              <a:t>não desnatura proteínas e minimiza a distorção. Útil na localização de produtos químicos específicos - histoquímica</a:t>
            </a:r>
            <a:endParaRPr lang="en-US" dirty="0"/>
          </a:p>
          <a:p>
            <a:pPr algn="just">
              <a:lnSpc>
                <a:spcPct val="150000"/>
              </a:lnSpc>
            </a:pPr>
            <a:r>
              <a:rPr lang="en-US" dirty="0" err="1">
                <a:solidFill>
                  <a:srgbClr val="C00000"/>
                </a:solidFill>
              </a:rPr>
              <a:t>Fixação</a:t>
            </a:r>
            <a:r>
              <a:rPr lang="en-US" dirty="0">
                <a:solidFill>
                  <a:srgbClr val="C00000"/>
                </a:solidFill>
              </a:rPr>
              <a:t> </a:t>
            </a:r>
            <a:r>
              <a:rPr lang="en-US" dirty="0" err="1">
                <a:solidFill>
                  <a:srgbClr val="C00000"/>
                </a:solidFill>
              </a:rPr>
              <a:t>por</a:t>
            </a:r>
            <a:r>
              <a:rPr lang="en-US" dirty="0">
                <a:solidFill>
                  <a:srgbClr val="C00000"/>
                </a:solidFill>
              </a:rPr>
              <a:t> </a:t>
            </a:r>
            <a:r>
              <a:rPr lang="en-US" dirty="0" err="1">
                <a:solidFill>
                  <a:srgbClr val="C00000"/>
                </a:solidFill>
              </a:rPr>
              <a:t>químicos</a:t>
            </a:r>
            <a:r>
              <a:rPr lang="en-US" dirty="0">
                <a:solidFill>
                  <a:srgbClr val="C00000"/>
                </a:solidFill>
              </a:rPr>
              <a:t> </a:t>
            </a:r>
            <a:r>
              <a:rPr lang="en-US" dirty="0"/>
              <a:t>– </a:t>
            </a:r>
            <a:r>
              <a:rPr lang="en-US" dirty="0" err="1"/>
              <a:t>são</a:t>
            </a:r>
            <a:r>
              <a:rPr lang="en-US" dirty="0"/>
              <a:t> </a:t>
            </a:r>
            <a:r>
              <a:rPr lang="en-US" dirty="0" err="1"/>
              <a:t>usados</a:t>
            </a:r>
            <a:r>
              <a:rPr lang="en-US" dirty="0"/>
              <a:t> </a:t>
            </a:r>
            <a:r>
              <a:rPr lang="en-US" dirty="0" err="1"/>
              <a:t>fixadores</a:t>
            </a:r>
            <a:r>
              <a:rPr lang="en-US" dirty="0"/>
              <a:t> </a:t>
            </a:r>
            <a:r>
              <a:rPr lang="en-US" dirty="0" err="1"/>
              <a:t>químicos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3486" y="2007299"/>
            <a:ext cx="7992888" cy="2585323"/>
          </a:xfrm>
          <a:prstGeom prst="rect">
            <a:avLst/>
          </a:prstGeom>
        </p:spPr>
        <p:txBody>
          <a:bodyPr wrap="square">
            <a:spAutoFit/>
          </a:bodyPr>
          <a:lstStyle/>
          <a:p>
            <a:pPr algn="just">
              <a:lnSpc>
                <a:spcPct val="150000"/>
              </a:lnSpc>
              <a:buFont typeface="Arial" charset="0"/>
              <a:buChar char="•"/>
            </a:pPr>
            <a:r>
              <a:rPr lang="pt-PT" dirty="0"/>
              <a:t> Amostras submersas no fluido fixador (imersão-fixação).</a:t>
            </a:r>
          </a:p>
          <a:p>
            <a:pPr algn="just">
              <a:lnSpc>
                <a:spcPct val="150000"/>
              </a:lnSpc>
            </a:pPr>
            <a:endParaRPr lang="pt-PT" dirty="0"/>
          </a:p>
          <a:p>
            <a:pPr algn="just">
              <a:lnSpc>
                <a:spcPct val="150000"/>
              </a:lnSpc>
              <a:buFont typeface="Arial" charset="0"/>
              <a:buChar char="•"/>
            </a:pPr>
            <a:r>
              <a:rPr lang="pt-PT" dirty="0"/>
              <a:t> Perfusão pelo fixador (perfusão-fixação em uso experimental).</a:t>
            </a:r>
          </a:p>
          <a:p>
            <a:pPr algn="just">
              <a:lnSpc>
                <a:spcPct val="150000"/>
              </a:lnSpc>
            </a:pPr>
            <a:endParaRPr lang="pt-PT" dirty="0"/>
          </a:p>
          <a:p>
            <a:pPr algn="just">
              <a:lnSpc>
                <a:spcPct val="150000"/>
              </a:lnSpc>
            </a:pPr>
            <a:r>
              <a:rPr lang="pt-PT" dirty="0"/>
              <a:t>* Alguns fixadores promovem a ligação de proteínas (formaldeído, </a:t>
            </a:r>
            <a:r>
              <a:rPr lang="pt-PT" dirty="0" err="1"/>
              <a:t>glutaraldeído</a:t>
            </a:r>
            <a:r>
              <a:rPr lang="pt-PT" dirty="0"/>
              <a:t>),</a:t>
            </a:r>
            <a:br>
              <a:rPr lang="pt-PT" dirty="0"/>
            </a:br>
            <a:r>
              <a:rPr lang="pt-PT" dirty="0"/>
              <a:t>outros a precipitação de proteínas (ácido </a:t>
            </a:r>
            <a:r>
              <a:rPr lang="pt-PT" dirty="0" smtClean="0"/>
              <a:t>pícrico</a:t>
            </a:r>
            <a:r>
              <a:rPr lang="pt-PT" dirty="0"/>
              <a:t>, </a:t>
            </a:r>
            <a:r>
              <a:rPr lang="pt-PT" dirty="0" err="1"/>
              <a:t>dicloreto</a:t>
            </a:r>
            <a:r>
              <a:rPr lang="pt-PT" dirty="0"/>
              <a:t> mercúrico). </a:t>
            </a:r>
          </a:p>
        </p:txBody>
      </p:sp>
      <p:sp>
        <p:nvSpPr>
          <p:cNvPr id="3" name="TextBox 2"/>
          <p:cNvSpPr txBox="1"/>
          <p:nvPr/>
        </p:nvSpPr>
        <p:spPr>
          <a:xfrm>
            <a:off x="2915816" y="476672"/>
            <a:ext cx="3300904" cy="461665"/>
          </a:xfrm>
          <a:prstGeom prst="rect">
            <a:avLst/>
          </a:prstGeom>
          <a:noFill/>
        </p:spPr>
        <p:txBody>
          <a:bodyPr wrap="none" rtlCol="0">
            <a:spAutoFit/>
          </a:bodyPr>
          <a:lstStyle/>
          <a:p>
            <a:r>
              <a:rPr lang="pt-PT" sz="2400" b="1" dirty="0">
                <a:solidFill>
                  <a:srgbClr val="0000CC"/>
                </a:solidFill>
                <a:latin typeface="Comic Sans MS" pitchFamily="66" charset="0"/>
              </a:rPr>
              <a:t>FIXAÇÃO QUÍMICA</a:t>
            </a:r>
            <a:endParaRPr lang="en-US" sz="2400" b="1" dirty="0">
              <a:solidFill>
                <a:srgbClr val="0000CC"/>
              </a:solidFill>
              <a:latin typeface="Comic Sans MS" pitchFamily="66" charset="0"/>
            </a:endParaRPr>
          </a:p>
        </p:txBody>
      </p:sp>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0171" y="591071"/>
            <a:ext cx="7298793" cy="461665"/>
          </a:xfrm>
          <a:prstGeom prst="rect">
            <a:avLst/>
          </a:prstGeom>
          <a:noFill/>
        </p:spPr>
        <p:txBody>
          <a:bodyPr wrap="none" rtlCol="0">
            <a:spAutoFit/>
          </a:bodyPr>
          <a:lstStyle/>
          <a:p>
            <a:r>
              <a:rPr lang="pt-PT" sz="2400" b="1" dirty="0">
                <a:solidFill>
                  <a:srgbClr val="0000CC"/>
                </a:solidFill>
                <a:latin typeface="Comic Sans MS" panose="030F0702030302020204" pitchFamily="66" charset="0"/>
              </a:rPr>
              <a:t>AGENTES QUÍMICOS DE FIXAÇÃO-COMUNS</a:t>
            </a:r>
            <a:endParaRPr lang="en-US" sz="2400" b="1" dirty="0">
              <a:solidFill>
                <a:srgbClr val="0000CC"/>
              </a:solidFill>
              <a:latin typeface="Comic Sans MS" pitchFamily="66" charset="0"/>
            </a:endParaRPr>
          </a:p>
        </p:txBody>
      </p:sp>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155" y="1201479"/>
            <a:ext cx="7143810" cy="1754326"/>
          </a:xfrm>
          <a:prstGeom prst="rect">
            <a:avLst/>
          </a:prstGeom>
          <a:noFill/>
        </p:spPr>
        <p:txBody>
          <a:bodyPr wrap="square" rtlCol="0">
            <a:spAutoFit/>
          </a:bodyPr>
          <a:lstStyle/>
          <a:p>
            <a:pPr>
              <a:lnSpc>
                <a:spcPct val="150000"/>
              </a:lnSpc>
              <a:buFont typeface="Arial" charset="0"/>
              <a:buChar char="•"/>
            </a:pPr>
            <a:r>
              <a:rPr lang="en-US" dirty="0"/>
              <a:t> </a:t>
            </a:r>
            <a:r>
              <a:rPr lang="pt-PT" dirty="0"/>
              <a:t>Inúmeras substâncias ou produtos químicos são usados isoladamente ou em combinação </a:t>
            </a:r>
            <a:r>
              <a:rPr lang="en-US" dirty="0"/>
              <a:t>:</a:t>
            </a:r>
          </a:p>
          <a:p>
            <a:pPr>
              <a:lnSpc>
                <a:spcPct val="150000"/>
              </a:lnSpc>
            </a:pPr>
            <a:r>
              <a:rPr lang="en-US" dirty="0"/>
              <a:t>	- </a:t>
            </a:r>
            <a:r>
              <a:rPr lang="pt-PT" dirty="0"/>
              <a:t>tem capacidade de preservar tecido</a:t>
            </a:r>
            <a:endParaRPr lang="en-US" dirty="0"/>
          </a:p>
          <a:p>
            <a:pPr>
              <a:lnSpc>
                <a:spcPct val="150000"/>
              </a:lnSpc>
            </a:pPr>
            <a:r>
              <a:rPr lang="en-US" dirty="0"/>
              <a:t>	- </a:t>
            </a:r>
            <a:r>
              <a:rPr lang="pt-PT" dirty="0"/>
              <a:t>permitir a </a:t>
            </a:r>
            <a:r>
              <a:rPr lang="pt-PT" dirty="0" smtClean="0"/>
              <a:t>visualização </a:t>
            </a:r>
            <a:r>
              <a:rPr lang="pt-PT" dirty="0"/>
              <a:t>de todos os componentes do tecido</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62791405"/>
              </p:ext>
            </p:extLst>
          </p:nvPr>
        </p:nvGraphicFramePr>
        <p:xfrm>
          <a:off x="311060" y="3422034"/>
          <a:ext cx="4356000" cy="2194560"/>
        </p:xfrm>
        <a:graphic>
          <a:graphicData uri="http://schemas.openxmlformats.org/drawingml/2006/table">
            <a:tbl>
              <a:tblPr firstRow="1" bandRow="1">
                <a:tableStyleId>{5C22544A-7EE6-4342-B048-85BDC9FD1C3A}</a:tableStyleId>
              </a:tblPr>
              <a:tblGrid>
                <a:gridCol w="1937023">
                  <a:extLst>
                    <a:ext uri="{9D8B030D-6E8A-4147-A177-3AD203B41FA5}">
                      <a16:colId xmlns:a16="http://schemas.microsoft.com/office/drawing/2014/main" val="20000"/>
                    </a:ext>
                  </a:extLst>
                </a:gridCol>
                <a:gridCol w="2418977">
                  <a:extLst>
                    <a:ext uri="{9D8B030D-6E8A-4147-A177-3AD203B41FA5}">
                      <a16:colId xmlns:a16="http://schemas.microsoft.com/office/drawing/2014/main" val="20001"/>
                    </a:ext>
                  </a:extLst>
                </a:gridCol>
              </a:tblGrid>
              <a:tr h="360000">
                <a:tc>
                  <a:txBody>
                    <a:bodyPr/>
                    <a:lstStyle/>
                    <a:p>
                      <a:r>
                        <a:rPr lang="pt-PT" dirty="0" err="1"/>
                        <a:t>Coagulant</a:t>
                      </a:r>
                      <a:r>
                        <a:rPr lang="pt-PT" dirty="0"/>
                        <a:t> </a:t>
                      </a:r>
                      <a:r>
                        <a:rPr lang="pt-PT" dirty="0" err="1"/>
                        <a:t>fixative</a:t>
                      </a:r>
                      <a:r>
                        <a:rPr lang="pt-PT" dirty="0"/>
                        <a:t> </a:t>
                      </a:r>
                      <a:endParaRPr lang="en-US" dirty="0"/>
                    </a:p>
                  </a:txBody>
                  <a:tcPr/>
                </a:tc>
                <a:tc>
                  <a:txBody>
                    <a:bodyPr/>
                    <a:lstStyle/>
                    <a:p>
                      <a:r>
                        <a:rPr lang="pt-PT" dirty="0"/>
                        <a:t>Non </a:t>
                      </a:r>
                      <a:r>
                        <a:rPr lang="pt-PT" dirty="0" err="1"/>
                        <a:t>coagulant</a:t>
                      </a:r>
                      <a:r>
                        <a:rPr lang="pt-PT" dirty="0"/>
                        <a:t> </a:t>
                      </a:r>
                      <a:r>
                        <a:rPr lang="pt-PT" dirty="0" err="1"/>
                        <a:t>fixative</a:t>
                      </a:r>
                      <a:r>
                        <a:rPr lang="pt-PT" dirty="0"/>
                        <a:t> </a:t>
                      </a:r>
                      <a:endParaRPr lang="en-US" dirty="0"/>
                    </a:p>
                  </a:txBody>
                  <a:tcPr/>
                </a:tc>
                <a:extLst>
                  <a:ext uri="{0D108BD9-81ED-4DB2-BD59-A6C34878D82A}">
                    <a16:rowId xmlns:a16="http://schemas.microsoft.com/office/drawing/2014/main" val="10000"/>
                  </a:ext>
                </a:extLst>
              </a:tr>
              <a:tr h="270000">
                <a:tc>
                  <a:txBody>
                    <a:bodyPr/>
                    <a:lstStyle/>
                    <a:p>
                      <a:r>
                        <a:rPr lang="en-US" sz="1200" dirty="0"/>
                        <a:t>Alcohol</a:t>
                      </a:r>
                    </a:p>
                  </a:txBody>
                  <a:tcPr/>
                </a:tc>
                <a:tc>
                  <a:txBody>
                    <a:bodyPr/>
                    <a:lstStyle/>
                    <a:p>
                      <a:r>
                        <a:rPr lang="pt-PT" sz="1200" dirty="0" err="1"/>
                        <a:t>Formalin</a:t>
                      </a:r>
                      <a:r>
                        <a:rPr lang="pt-PT" sz="1200" dirty="0"/>
                        <a:t> </a:t>
                      </a:r>
                      <a:endParaRPr lang="en-US" sz="1200" dirty="0"/>
                    </a:p>
                  </a:txBody>
                  <a:tcPr/>
                </a:tc>
                <a:extLst>
                  <a:ext uri="{0D108BD9-81ED-4DB2-BD59-A6C34878D82A}">
                    <a16:rowId xmlns:a16="http://schemas.microsoft.com/office/drawing/2014/main" val="10001"/>
                  </a:ext>
                </a:extLst>
              </a:tr>
              <a:tr h="27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err="1"/>
                        <a:t>Acetone</a:t>
                      </a:r>
                      <a:r>
                        <a:rPr lang="pt-PT" sz="1200" dirty="0"/>
                        <a:t> </a:t>
                      </a:r>
                      <a:endParaRPr lang="en-US" sz="1200" dirty="0"/>
                    </a:p>
                  </a:txBody>
                  <a:tcPr/>
                </a:tc>
                <a:tc>
                  <a:txBody>
                    <a:bodyPr/>
                    <a:lstStyle/>
                    <a:p>
                      <a:r>
                        <a:rPr lang="pt-PT" sz="1200" dirty="0" err="1"/>
                        <a:t>Osmium</a:t>
                      </a:r>
                      <a:r>
                        <a:rPr lang="pt-PT" sz="1200" dirty="0"/>
                        <a:t> </a:t>
                      </a:r>
                      <a:r>
                        <a:rPr lang="pt-PT" sz="1200" dirty="0" err="1"/>
                        <a:t>tetroxide</a:t>
                      </a:r>
                      <a:r>
                        <a:rPr lang="pt-PT" sz="1200" dirty="0"/>
                        <a:t> </a:t>
                      </a:r>
                      <a:endParaRPr lang="en-US" sz="1200" dirty="0"/>
                    </a:p>
                  </a:txBody>
                  <a:tcPr/>
                </a:tc>
                <a:extLst>
                  <a:ext uri="{0D108BD9-81ED-4DB2-BD59-A6C34878D82A}">
                    <a16:rowId xmlns:a16="http://schemas.microsoft.com/office/drawing/2014/main" val="10002"/>
                  </a:ext>
                </a:extLst>
              </a:tr>
              <a:tr h="270000">
                <a:tc>
                  <a:txBody>
                    <a:bodyPr/>
                    <a:lstStyle/>
                    <a:p>
                      <a:r>
                        <a:rPr lang="pt-PT" sz="1200" dirty="0" err="1"/>
                        <a:t>Acetic</a:t>
                      </a:r>
                      <a:r>
                        <a:rPr lang="pt-PT" sz="1200" dirty="0"/>
                        <a:t> </a:t>
                      </a:r>
                      <a:r>
                        <a:rPr lang="pt-PT" sz="1200" dirty="0" err="1"/>
                        <a:t>acid</a:t>
                      </a:r>
                      <a:r>
                        <a:rPr lang="pt-PT" sz="1200" dirty="0"/>
                        <a:t> </a:t>
                      </a:r>
                      <a:endParaRPr lang="en-US" sz="1200" dirty="0"/>
                    </a:p>
                  </a:txBody>
                  <a:tcPr/>
                </a:tc>
                <a:tc>
                  <a:txBody>
                    <a:bodyPr/>
                    <a:lstStyle/>
                    <a:p>
                      <a:r>
                        <a:rPr lang="pt-PT" sz="1200" dirty="0" err="1"/>
                        <a:t>Potassium</a:t>
                      </a:r>
                      <a:r>
                        <a:rPr lang="pt-PT" sz="1200" dirty="0"/>
                        <a:t> </a:t>
                      </a:r>
                      <a:r>
                        <a:rPr lang="pt-PT" sz="1200" dirty="0" err="1"/>
                        <a:t>dichromate</a:t>
                      </a:r>
                      <a:r>
                        <a:rPr lang="pt-PT" sz="1200" dirty="0"/>
                        <a:t> </a:t>
                      </a:r>
                      <a:endParaRPr lang="en-US" sz="1200" dirty="0"/>
                    </a:p>
                  </a:txBody>
                  <a:tcPr/>
                </a:tc>
                <a:extLst>
                  <a:ext uri="{0D108BD9-81ED-4DB2-BD59-A6C34878D82A}">
                    <a16:rowId xmlns:a16="http://schemas.microsoft.com/office/drawing/2014/main" val="10003"/>
                  </a:ext>
                </a:extLst>
              </a:tr>
              <a:tr h="450000">
                <a:tc>
                  <a:txBody>
                    <a:bodyPr/>
                    <a:lstStyle/>
                    <a:p>
                      <a:r>
                        <a:rPr lang="pt-PT" sz="1200" dirty="0" err="1"/>
                        <a:t>Mercuric</a:t>
                      </a:r>
                      <a:r>
                        <a:rPr lang="pt-PT" sz="1200" dirty="0"/>
                        <a:t> </a:t>
                      </a:r>
                      <a:r>
                        <a:rPr lang="pt-PT" sz="1200" dirty="0" err="1"/>
                        <a:t>Chloride</a:t>
                      </a:r>
                      <a:r>
                        <a:rPr lang="pt-PT" sz="1200" dirty="0"/>
                        <a:t> </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a:t>(</a:t>
                      </a:r>
                      <a:r>
                        <a:rPr lang="pt-PT" sz="1200" dirty="0" err="1"/>
                        <a:t>corrosive</a:t>
                      </a:r>
                      <a:r>
                        <a:rPr lang="pt-PT" sz="1200" dirty="0"/>
                        <a:t> </a:t>
                      </a:r>
                      <a:r>
                        <a:rPr lang="pt-PT" sz="1200" dirty="0" err="1"/>
                        <a:t>sublimate</a:t>
                      </a:r>
                      <a:r>
                        <a:rPr lang="pt-PT" sz="1200" dirty="0"/>
                        <a:t>)</a:t>
                      </a:r>
                      <a:endParaRPr lang="en-US" sz="1200" dirty="0"/>
                    </a:p>
                  </a:txBody>
                  <a:tcPr/>
                </a:tc>
                <a:tc>
                  <a:txBody>
                    <a:bodyPr/>
                    <a:lstStyle/>
                    <a:p>
                      <a:r>
                        <a:rPr lang="pt-PT" sz="1200" dirty="0" err="1"/>
                        <a:t>Gluteraldehyde</a:t>
                      </a:r>
                      <a:r>
                        <a:rPr lang="pt-PT" sz="1200" dirty="0"/>
                        <a:t> </a:t>
                      </a:r>
                      <a:endParaRPr lang="en-US" sz="1200" dirty="0"/>
                    </a:p>
                  </a:txBody>
                  <a:tcPr/>
                </a:tc>
                <a:extLst>
                  <a:ext uri="{0D108BD9-81ED-4DB2-BD59-A6C34878D82A}">
                    <a16:rowId xmlns:a16="http://schemas.microsoft.com/office/drawing/2014/main" val="10004"/>
                  </a:ext>
                </a:extLst>
              </a:tr>
              <a:tr h="270000">
                <a:tc>
                  <a:txBody>
                    <a:bodyPr/>
                    <a:lstStyle/>
                    <a:p>
                      <a:r>
                        <a:rPr lang="pt-PT" sz="1200" dirty="0" err="1"/>
                        <a:t>Picric</a:t>
                      </a:r>
                      <a:r>
                        <a:rPr lang="pt-PT" sz="1200" dirty="0"/>
                        <a:t> </a:t>
                      </a:r>
                      <a:r>
                        <a:rPr lang="pt-PT" sz="1200" dirty="0" err="1"/>
                        <a:t>acid</a:t>
                      </a:r>
                      <a:r>
                        <a:rPr lang="pt-PT" sz="1200" dirty="0"/>
                        <a:t> </a:t>
                      </a:r>
                      <a:endParaRPr lang="en-US" sz="1200" dirty="0"/>
                    </a:p>
                  </a:txBody>
                  <a:tcPr/>
                </a:tc>
                <a:tc>
                  <a:txBody>
                    <a:bodyPr/>
                    <a:lstStyle/>
                    <a:p>
                      <a:endParaRPr lang="en-US" sz="1200" dirty="0"/>
                    </a:p>
                  </a:txBody>
                  <a:tcPr/>
                </a:tc>
                <a:extLst>
                  <a:ext uri="{0D108BD9-81ED-4DB2-BD59-A6C34878D82A}">
                    <a16:rowId xmlns:a16="http://schemas.microsoft.com/office/drawing/2014/main" val="10005"/>
                  </a:ext>
                </a:extLst>
              </a:tr>
              <a:tr h="270000">
                <a:tc>
                  <a:txBody>
                    <a:bodyPr/>
                    <a:lstStyle/>
                    <a:p>
                      <a:r>
                        <a:rPr lang="pt-PT" sz="1200" dirty="0" err="1"/>
                        <a:t>Trichloracetic</a:t>
                      </a:r>
                      <a:r>
                        <a:rPr lang="pt-PT" sz="1200" dirty="0"/>
                        <a:t> </a:t>
                      </a:r>
                      <a:r>
                        <a:rPr lang="pt-PT" sz="1200" dirty="0" err="1"/>
                        <a:t>acid</a:t>
                      </a:r>
                      <a:r>
                        <a:rPr lang="pt-PT" sz="1200" dirty="0"/>
                        <a:t> </a:t>
                      </a:r>
                      <a:endParaRPr lang="en-US" sz="1200" dirty="0"/>
                    </a:p>
                  </a:txBody>
                  <a:tcPr/>
                </a:tc>
                <a:tc>
                  <a:txBody>
                    <a:bodyPr/>
                    <a:lstStyle/>
                    <a:p>
                      <a:endParaRPr lang="en-US" sz="1200" dirty="0"/>
                    </a:p>
                  </a:txBody>
                  <a:tcPr/>
                </a:tc>
                <a:extLst>
                  <a:ext uri="{0D108BD9-81ED-4DB2-BD59-A6C34878D82A}">
                    <a16:rowId xmlns:a16="http://schemas.microsoft.com/office/drawing/2014/main" val="10006"/>
                  </a:ext>
                </a:extLst>
              </a:tr>
            </a:tbl>
          </a:graphicData>
        </a:graphic>
      </p:graphicFrame>
      <p:sp>
        <p:nvSpPr>
          <p:cNvPr id="8" name="Rectangle 7"/>
          <p:cNvSpPr/>
          <p:nvPr/>
        </p:nvSpPr>
        <p:spPr>
          <a:xfrm>
            <a:off x="4903819" y="4083116"/>
            <a:ext cx="4016221" cy="2354491"/>
          </a:xfrm>
          <a:prstGeom prst="rect">
            <a:avLst/>
          </a:prstGeom>
        </p:spPr>
        <p:txBody>
          <a:bodyPr wrap="square">
            <a:spAutoFit/>
          </a:bodyPr>
          <a:lstStyle/>
          <a:p>
            <a:pPr algn="just">
              <a:lnSpc>
                <a:spcPct val="150000"/>
              </a:lnSpc>
            </a:pPr>
            <a:r>
              <a:rPr lang="pt-PT" sz="1400" dirty="0"/>
              <a:t> – </a:t>
            </a:r>
            <a:r>
              <a:rPr lang="pt-PT" sz="1400" b="1" dirty="0" err="1">
                <a:solidFill>
                  <a:srgbClr val="C00000"/>
                </a:solidFill>
              </a:rPr>
              <a:t>Aldehydes</a:t>
            </a:r>
            <a:r>
              <a:rPr lang="pt-PT" sz="1400" dirty="0"/>
              <a:t>: </a:t>
            </a:r>
            <a:r>
              <a:rPr lang="pt-PT" sz="1400" dirty="0" err="1"/>
              <a:t>formaldehyde</a:t>
            </a:r>
            <a:r>
              <a:rPr lang="pt-PT" sz="1400" dirty="0"/>
              <a:t>, </a:t>
            </a:r>
            <a:r>
              <a:rPr lang="pt-PT" sz="1400" dirty="0" err="1" smtClean="0"/>
              <a:t>glutaraldehyde</a:t>
            </a:r>
            <a:r>
              <a:rPr lang="pt-PT" sz="1400" dirty="0" smtClean="0"/>
              <a:t>, </a:t>
            </a:r>
            <a:r>
              <a:rPr lang="pt-PT" sz="1400" dirty="0" err="1" smtClean="0"/>
              <a:t>paraformaldehyde</a:t>
            </a:r>
            <a:endParaRPr lang="pt-PT" sz="1400" dirty="0"/>
          </a:p>
          <a:p>
            <a:pPr algn="just">
              <a:lnSpc>
                <a:spcPct val="150000"/>
              </a:lnSpc>
            </a:pPr>
            <a:r>
              <a:rPr lang="pt-PT" sz="1400" dirty="0"/>
              <a:t>– </a:t>
            </a:r>
            <a:r>
              <a:rPr lang="pt-PT" sz="1400" b="1" dirty="0" err="1">
                <a:solidFill>
                  <a:srgbClr val="C00000"/>
                </a:solidFill>
              </a:rPr>
              <a:t>Oxidizing</a:t>
            </a:r>
            <a:r>
              <a:rPr lang="pt-PT" sz="1400" b="1" dirty="0">
                <a:solidFill>
                  <a:srgbClr val="C00000"/>
                </a:solidFill>
              </a:rPr>
              <a:t> </a:t>
            </a:r>
            <a:r>
              <a:rPr lang="pt-PT" sz="1400" b="1" dirty="0" err="1">
                <a:solidFill>
                  <a:srgbClr val="C00000"/>
                </a:solidFill>
              </a:rPr>
              <a:t>agents</a:t>
            </a:r>
            <a:r>
              <a:rPr lang="pt-PT" sz="1400" dirty="0"/>
              <a:t>: </a:t>
            </a:r>
            <a:r>
              <a:rPr lang="pt-PT" sz="1400" dirty="0" err="1"/>
              <a:t>osmium</a:t>
            </a:r>
            <a:r>
              <a:rPr lang="pt-PT" sz="1400" dirty="0"/>
              <a:t> </a:t>
            </a:r>
            <a:r>
              <a:rPr lang="pt-PT" sz="1400" dirty="0" err="1"/>
              <a:t>tetraoxide</a:t>
            </a:r>
            <a:r>
              <a:rPr lang="pt-PT" sz="1400" dirty="0"/>
              <a:t>, </a:t>
            </a:r>
            <a:r>
              <a:rPr lang="pt-PT" sz="1400" dirty="0" err="1"/>
              <a:t>potassium</a:t>
            </a:r>
            <a:r>
              <a:rPr lang="pt-PT" sz="1400" dirty="0"/>
              <a:t> </a:t>
            </a:r>
            <a:r>
              <a:rPr lang="pt-PT" sz="1400" dirty="0" err="1"/>
              <a:t>permanganate</a:t>
            </a:r>
            <a:r>
              <a:rPr lang="pt-PT" sz="1400" dirty="0"/>
              <a:t>, </a:t>
            </a:r>
            <a:r>
              <a:rPr lang="pt-PT" sz="1400" dirty="0" err="1"/>
              <a:t>potassium</a:t>
            </a:r>
            <a:r>
              <a:rPr lang="pt-PT" sz="1400" dirty="0"/>
              <a:t> </a:t>
            </a:r>
            <a:r>
              <a:rPr lang="pt-PT" sz="1400" dirty="0" err="1"/>
              <a:t>dichromate</a:t>
            </a:r>
            <a:r>
              <a:rPr lang="pt-PT" sz="1400" dirty="0"/>
              <a:t> </a:t>
            </a:r>
          </a:p>
          <a:p>
            <a:pPr algn="just">
              <a:lnSpc>
                <a:spcPct val="150000"/>
              </a:lnSpc>
            </a:pPr>
            <a:r>
              <a:rPr lang="pt-PT" sz="1400" dirty="0"/>
              <a:t>– </a:t>
            </a:r>
            <a:r>
              <a:rPr lang="pt-PT" sz="1400" b="1" dirty="0" err="1">
                <a:solidFill>
                  <a:srgbClr val="C00000"/>
                </a:solidFill>
              </a:rPr>
              <a:t>Protein</a:t>
            </a:r>
            <a:r>
              <a:rPr lang="pt-PT" sz="1400" b="1" dirty="0">
                <a:solidFill>
                  <a:srgbClr val="C00000"/>
                </a:solidFill>
              </a:rPr>
              <a:t> </a:t>
            </a:r>
            <a:r>
              <a:rPr lang="pt-PT" sz="1400" b="1" dirty="0" err="1">
                <a:solidFill>
                  <a:srgbClr val="C00000"/>
                </a:solidFill>
              </a:rPr>
              <a:t>denaturating</a:t>
            </a:r>
            <a:r>
              <a:rPr lang="pt-PT" sz="1400" b="1" dirty="0">
                <a:solidFill>
                  <a:srgbClr val="C00000"/>
                </a:solidFill>
              </a:rPr>
              <a:t> </a:t>
            </a:r>
            <a:r>
              <a:rPr lang="pt-PT" sz="1400" b="1" dirty="0" err="1">
                <a:solidFill>
                  <a:srgbClr val="C00000"/>
                </a:solidFill>
              </a:rPr>
              <a:t>agents</a:t>
            </a:r>
            <a:r>
              <a:rPr lang="pt-PT" sz="1400" dirty="0"/>
              <a:t>: </a:t>
            </a:r>
            <a:r>
              <a:rPr lang="pt-PT" sz="1400" dirty="0" err="1"/>
              <a:t>acetic</a:t>
            </a:r>
            <a:r>
              <a:rPr lang="pt-PT" sz="1400" dirty="0"/>
              <a:t> </a:t>
            </a:r>
            <a:r>
              <a:rPr lang="pt-PT" sz="1400" dirty="0" err="1"/>
              <a:t>acid</a:t>
            </a:r>
            <a:r>
              <a:rPr lang="pt-PT" sz="1400" dirty="0"/>
              <a:t>, </a:t>
            </a:r>
            <a:r>
              <a:rPr lang="pt-PT" sz="1400" dirty="0" err="1"/>
              <a:t>methyl</a:t>
            </a:r>
            <a:r>
              <a:rPr lang="pt-PT" sz="1400" dirty="0"/>
              <a:t> </a:t>
            </a:r>
            <a:r>
              <a:rPr lang="pt-PT" sz="1400" dirty="0" err="1"/>
              <a:t>alcohol</a:t>
            </a:r>
            <a:r>
              <a:rPr lang="pt-PT" sz="1400" dirty="0"/>
              <a:t>, </a:t>
            </a:r>
            <a:r>
              <a:rPr lang="pt-PT" sz="1400" dirty="0" err="1"/>
              <a:t>ethyl</a:t>
            </a:r>
            <a:r>
              <a:rPr lang="pt-PT" sz="1400" dirty="0"/>
              <a:t> </a:t>
            </a:r>
            <a:r>
              <a:rPr lang="pt-PT" sz="1400" dirty="0" err="1"/>
              <a:t>alcohol</a:t>
            </a:r>
            <a:r>
              <a:rPr lang="pt-PT" sz="1400" dirty="0"/>
              <a:t> </a:t>
            </a:r>
          </a:p>
          <a:p>
            <a:pPr algn="just">
              <a:lnSpc>
                <a:spcPct val="150000"/>
              </a:lnSpc>
            </a:pPr>
            <a:r>
              <a:rPr lang="pt-PT" sz="1400" dirty="0"/>
              <a:t>– </a:t>
            </a:r>
            <a:r>
              <a:rPr lang="pt-PT" sz="1400" b="1" dirty="0" err="1">
                <a:solidFill>
                  <a:srgbClr val="C00000"/>
                </a:solidFill>
              </a:rPr>
              <a:t>Miscellaneous</a:t>
            </a:r>
            <a:r>
              <a:rPr lang="pt-PT" sz="1400" dirty="0"/>
              <a:t>: </a:t>
            </a:r>
            <a:r>
              <a:rPr lang="pt-PT" sz="1400" dirty="0" err="1"/>
              <a:t>mercuric</a:t>
            </a:r>
            <a:r>
              <a:rPr lang="pt-PT" sz="1400" dirty="0"/>
              <a:t> </a:t>
            </a:r>
            <a:r>
              <a:rPr lang="pt-PT" sz="1400" dirty="0" err="1"/>
              <a:t>chloride</a:t>
            </a:r>
            <a:r>
              <a:rPr lang="pt-PT" sz="1400" dirty="0"/>
              <a:t>, </a:t>
            </a:r>
            <a:r>
              <a:rPr lang="pt-PT" sz="1400" dirty="0" err="1"/>
              <a:t>picric</a:t>
            </a:r>
            <a:r>
              <a:rPr lang="pt-PT" sz="1400" dirty="0"/>
              <a:t> </a:t>
            </a:r>
            <a:r>
              <a:rPr lang="pt-PT" sz="1400" dirty="0" err="1"/>
              <a:t>acid</a:t>
            </a:r>
            <a:endParaRPr lang="en-US" sz="1400" dirty="0"/>
          </a:p>
        </p:txBody>
      </p:sp>
      <p:sp>
        <p:nvSpPr>
          <p:cNvPr id="9" name="TextBox 8"/>
          <p:cNvSpPr txBox="1"/>
          <p:nvPr/>
        </p:nvSpPr>
        <p:spPr>
          <a:xfrm>
            <a:off x="4928566" y="3724899"/>
            <a:ext cx="3567002" cy="400110"/>
          </a:xfrm>
          <a:prstGeom prst="rect">
            <a:avLst/>
          </a:prstGeom>
          <a:noFill/>
        </p:spPr>
        <p:txBody>
          <a:bodyPr wrap="none" rtlCol="0">
            <a:spAutoFit/>
          </a:bodyPr>
          <a:lstStyle/>
          <a:p>
            <a:r>
              <a:rPr lang="pt-PT" sz="2000" b="1" dirty="0">
                <a:solidFill>
                  <a:srgbClr val="0000CC"/>
                </a:solidFill>
                <a:latin typeface="Comic Sans MS" pitchFamily="66" charset="0"/>
              </a:rPr>
              <a:t>Classificação dos fixadores</a:t>
            </a:r>
            <a:endParaRPr lang="en-US" sz="2000" b="1" dirty="0">
              <a:solidFill>
                <a:srgbClr val="0000CC"/>
              </a:solidFill>
              <a:latin typeface="Comic Sans MS"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6152" y="1472184"/>
            <a:ext cx="7036926" cy="4247317"/>
          </a:xfrm>
          <a:prstGeom prst="rect">
            <a:avLst/>
          </a:prstGeom>
          <a:noFill/>
        </p:spPr>
        <p:txBody>
          <a:bodyPr wrap="none" rtlCol="0">
            <a:spAutoFit/>
          </a:bodyPr>
          <a:lstStyle/>
          <a:p>
            <a:r>
              <a:rPr lang="pt-PT" dirty="0"/>
              <a:t>. Fixadores aldeídos: formaldeído, </a:t>
            </a:r>
            <a:r>
              <a:rPr lang="pt-PT" dirty="0" err="1"/>
              <a:t>glutaraldeído</a:t>
            </a:r>
            <a:r>
              <a:rPr lang="pt-PT" dirty="0"/>
              <a:t> e </a:t>
            </a:r>
            <a:r>
              <a:rPr lang="pt-PT" dirty="0" err="1"/>
              <a:t>paraformaldeído</a:t>
            </a:r>
            <a:r>
              <a:rPr lang="pt-PT" dirty="0"/>
              <a:t> com</a:t>
            </a:r>
          </a:p>
          <a:p>
            <a:r>
              <a:rPr lang="pt-PT" dirty="0"/>
              <a:t>e r c i a l .</a:t>
            </a:r>
          </a:p>
          <a:p>
            <a:r>
              <a:rPr lang="pt-PT" dirty="0"/>
              <a:t>. Agentes oxidantes: tetróxido de ósmio, </a:t>
            </a:r>
            <a:r>
              <a:rPr lang="pt-PT" dirty="0" err="1"/>
              <a:t>dicromato</a:t>
            </a:r>
            <a:r>
              <a:rPr lang="pt-PT" dirty="0"/>
              <a:t> de potássio,</a:t>
            </a:r>
          </a:p>
          <a:p>
            <a:r>
              <a:rPr lang="pt-PT" dirty="0"/>
              <a:t>permanganato de potássio e ácido crômico.</a:t>
            </a:r>
          </a:p>
          <a:p>
            <a:r>
              <a:rPr lang="pt-PT" dirty="0"/>
              <a:t>. Agentes desnaturantes ou coagulantes de proteínas: metanol, etanol,</a:t>
            </a:r>
          </a:p>
          <a:p>
            <a:r>
              <a:rPr lang="pt-PT" dirty="0"/>
              <a:t>acetona e ácido acético.</a:t>
            </a:r>
          </a:p>
          <a:p>
            <a:r>
              <a:rPr lang="pt-PT" dirty="0"/>
              <a:t>. Mecanismo desconhecido: cloreto de mercúrio, ácido pícrico e sais</a:t>
            </a:r>
          </a:p>
          <a:p>
            <a:r>
              <a:rPr lang="pt-PT" dirty="0"/>
              <a:t>de zinco.</a:t>
            </a:r>
          </a:p>
          <a:p>
            <a:r>
              <a:rPr lang="pt-PT" dirty="0"/>
              <a:t>. Combinação de reagentes: tetróxido de ósmio e </a:t>
            </a:r>
            <a:r>
              <a:rPr lang="pt-PT" dirty="0" err="1"/>
              <a:t>glutaraldeído</a:t>
            </a:r>
            <a:r>
              <a:rPr lang="pt-PT" dirty="0"/>
              <a:t>, tetróxido</a:t>
            </a:r>
          </a:p>
          <a:p>
            <a:r>
              <a:rPr lang="pt-PT" dirty="0"/>
              <a:t>de ósmio e iodeto de zinco, </a:t>
            </a:r>
            <a:r>
              <a:rPr lang="pt-PT" dirty="0" err="1"/>
              <a:t>glutaraldeído</a:t>
            </a:r>
            <a:r>
              <a:rPr lang="pt-PT" dirty="0"/>
              <a:t> e </a:t>
            </a:r>
            <a:r>
              <a:rPr lang="pt-PT" dirty="0" err="1"/>
              <a:t>carbodiamida</a:t>
            </a:r>
            <a:r>
              <a:rPr lang="pt-PT" dirty="0"/>
              <a:t> e formaldeído</a:t>
            </a:r>
          </a:p>
          <a:p>
            <a:r>
              <a:rPr lang="pt-PT" dirty="0"/>
              <a:t>com </a:t>
            </a:r>
            <a:r>
              <a:rPr lang="pt-PT" dirty="0" err="1"/>
              <a:t>glutaraldeído</a:t>
            </a:r>
            <a:r>
              <a:rPr lang="pt-PT" dirty="0"/>
              <a:t>.</a:t>
            </a:r>
          </a:p>
          <a:p>
            <a:r>
              <a:rPr lang="pt-PT" dirty="0"/>
              <a:t>. Fixação a seco: </a:t>
            </a:r>
            <a:r>
              <a:rPr lang="pt-PT" dirty="0" err="1"/>
              <a:t>carbowax</a:t>
            </a:r>
            <a:r>
              <a:rPr lang="pt-PT" dirty="0"/>
              <a:t> 6000 (20% de polivinil . álcool ou 20%</a:t>
            </a:r>
          </a:p>
          <a:p>
            <a:r>
              <a:rPr lang="pt-PT" dirty="0"/>
              <a:t>de polietileno glicol) ou fixação no vapor.</a:t>
            </a:r>
          </a:p>
          <a:p>
            <a:r>
              <a:rPr lang="pt-PT" dirty="0"/>
              <a:t>. Micro-ondas: fixação pelas ondas eletromagnéticas com ou sem a</a:t>
            </a:r>
          </a:p>
          <a:p>
            <a:r>
              <a:rPr lang="pt-PT" dirty="0"/>
              <a:t>utilização de agentes fixadores.</a:t>
            </a:r>
            <a:endParaRPr lang="pt-PT" dirty="0"/>
          </a:p>
        </p:txBody>
      </p:sp>
    </p:spTree>
    <p:extLst>
      <p:ext uri="{BB962C8B-B14F-4D97-AF65-F5344CB8AC3E}">
        <p14:creationId xmlns:p14="http://schemas.microsoft.com/office/powerpoint/2010/main" val="184384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5207" y="2065919"/>
            <a:ext cx="3433666" cy="2585323"/>
          </a:xfrm>
          <a:prstGeom prst="rect">
            <a:avLst/>
          </a:prstGeom>
        </p:spPr>
        <p:txBody>
          <a:bodyPr wrap="square">
            <a:spAutoFit/>
          </a:bodyPr>
          <a:lstStyle/>
          <a:p>
            <a:pPr>
              <a:lnSpc>
                <a:spcPct val="150000"/>
              </a:lnSpc>
            </a:pPr>
            <a:r>
              <a:rPr lang="en-US" dirty="0"/>
              <a:t>- pH (Ponto </a:t>
            </a:r>
            <a:r>
              <a:rPr lang="en-US" dirty="0" err="1"/>
              <a:t>isoeléctrico</a:t>
            </a:r>
            <a:r>
              <a:rPr lang="en-US" dirty="0"/>
              <a:t>)</a:t>
            </a:r>
          </a:p>
          <a:p>
            <a:pPr>
              <a:lnSpc>
                <a:spcPct val="150000"/>
              </a:lnSpc>
            </a:pPr>
            <a:r>
              <a:rPr lang="en-US" dirty="0"/>
              <a:t>- </a:t>
            </a:r>
            <a:r>
              <a:rPr lang="pt-PT" dirty="0"/>
              <a:t>Força iónica total dos reagentes</a:t>
            </a:r>
            <a:endParaRPr lang="en-US" dirty="0"/>
          </a:p>
          <a:p>
            <a:pPr>
              <a:lnSpc>
                <a:spcPct val="150000"/>
              </a:lnSpc>
            </a:pPr>
            <a:r>
              <a:rPr lang="en-US" dirty="0"/>
              <a:t>- </a:t>
            </a:r>
            <a:r>
              <a:rPr lang="en-US" dirty="0" err="1"/>
              <a:t>Osmolaridade</a:t>
            </a:r>
            <a:endParaRPr lang="en-US" dirty="0"/>
          </a:p>
          <a:p>
            <a:pPr>
              <a:lnSpc>
                <a:spcPct val="150000"/>
              </a:lnSpc>
            </a:pPr>
            <a:r>
              <a:rPr lang="en-US" dirty="0"/>
              <a:t>- </a:t>
            </a:r>
            <a:r>
              <a:rPr lang="en-US" dirty="0" err="1"/>
              <a:t>Temperatura</a:t>
            </a:r>
            <a:endParaRPr lang="en-US" dirty="0"/>
          </a:p>
          <a:p>
            <a:pPr>
              <a:lnSpc>
                <a:spcPct val="150000"/>
              </a:lnSpc>
            </a:pPr>
            <a:r>
              <a:rPr lang="pt-PT" dirty="0"/>
              <a:t>- Duração da fixação</a:t>
            </a:r>
          </a:p>
          <a:p>
            <a:pPr>
              <a:lnSpc>
                <a:spcPct val="150000"/>
              </a:lnSpc>
            </a:pPr>
            <a:r>
              <a:rPr lang="en-US" dirty="0"/>
              <a:t>- </a:t>
            </a:r>
            <a:r>
              <a:rPr lang="en-US" dirty="0" err="1"/>
              <a:t>Método</a:t>
            </a:r>
            <a:r>
              <a:rPr lang="en-US" dirty="0"/>
              <a:t> de </a:t>
            </a:r>
            <a:r>
              <a:rPr lang="en-US" dirty="0" err="1"/>
              <a:t>aplicação</a:t>
            </a:r>
            <a:r>
              <a:rPr lang="en-US" dirty="0"/>
              <a:t> do </a:t>
            </a:r>
            <a:r>
              <a:rPr lang="en-US" dirty="0" err="1"/>
              <a:t>fixador</a:t>
            </a:r>
            <a:endParaRPr lang="en-US" dirty="0"/>
          </a:p>
        </p:txBody>
      </p:sp>
      <p:cxnSp>
        <p:nvCxnSpPr>
          <p:cNvPr id="3" name="Straight Connector 2"/>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9" y="550506"/>
            <a:ext cx="7045518" cy="461665"/>
          </a:xfrm>
          <a:prstGeom prst="rect">
            <a:avLst/>
          </a:prstGeom>
          <a:noFill/>
        </p:spPr>
        <p:txBody>
          <a:bodyPr wrap="none" rtlCol="0">
            <a:spAutoFit/>
          </a:bodyPr>
          <a:lstStyle/>
          <a:p>
            <a:r>
              <a:rPr lang="pt-PT" sz="2400" b="1" dirty="0">
                <a:solidFill>
                  <a:srgbClr val="0000CC"/>
                </a:solidFill>
                <a:latin typeface="Comic Sans MS" panose="030F0702030302020204" pitchFamily="66" charset="0"/>
              </a:rPr>
              <a:t>Fatores básicos que afetam a fixação química</a:t>
            </a:r>
            <a:endParaRPr lang="en-US" sz="2400" b="1" dirty="0">
              <a:solidFill>
                <a:srgbClr val="0000CC"/>
              </a:solidFill>
              <a:latin typeface="Comic Sans MS"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9386" y="620688"/>
            <a:ext cx="3440365" cy="461665"/>
          </a:xfrm>
          <a:prstGeom prst="rect">
            <a:avLst/>
          </a:prstGeom>
          <a:noFill/>
        </p:spPr>
        <p:txBody>
          <a:bodyPr wrap="none" rtlCol="0">
            <a:spAutoFit/>
          </a:bodyPr>
          <a:lstStyle/>
          <a:p>
            <a:r>
              <a:rPr lang="en-US" sz="2400" b="1" dirty="0">
                <a:solidFill>
                  <a:srgbClr val="0000CC"/>
                </a:solidFill>
                <a:latin typeface="Comic Sans MS" pitchFamily="66" charset="0"/>
              </a:rPr>
              <a:t>FIXADORES: </a:t>
            </a:r>
            <a:r>
              <a:rPr lang="en-US" sz="2400" b="1" dirty="0" err="1">
                <a:solidFill>
                  <a:srgbClr val="0000CC"/>
                </a:solidFill>
                <a:latin typeface="Comic Sans MS" pitchFamily="66" charset="0"/>
              </a:rPr>
              <a:t>sumário</a:t>
            </a:r>
            <a:endParaRPr lang="en-US" sz="2400" b="1" dirty="0">
              <a:solidFill>
                <a:srgbClr val="0000CC"/>
              </a:solidFill>
              <a:latin typeface="Comic Sans MS" pitchFamily="66" charset="0"/>
            </a:endParaRPr>
          </a:p>
        </p:txBody>
      </p:sp>
      <p:sp>
        <p:nvSpPr>
          <p:cNvPr id="4" name="TextBox 3"/>
          <p:cNvSpPr txBox="1"/>
          <p:nvPr/>
        </p:nvSpPr>
        <p:spPr>
          <a:xfrm>
            <a:off x="1115616" y="1844824"/>
            <a:ext cx="6768752" cy="2585323"/>
          </a:xfrm>
          <a:prstGeom prst="rect">
            <a:avLst/>
          </a:prstGeom>
          <a:noFill/>
        </p:spPr>
        <p:txBody>
          <a:bodyPr wrap="square" rtlCol="0">
            <a:spAutoFit/>
          </a:bodyPr>
          <a:lstStyle/>
          <a:p>
            <a:pPr algn="just">
              <a:lnSpc>
                <a:spcPct val="150000"/>
              </a:lnSpc>
            </a:pPr>
            <a:r>
              <a:rPr lang="en-US" dirty="0">
                <a:solidFill>
                  <a:srgbClr val="C00000"/>
                </a:solidFill>
                <a:sym typeface="Wingdings"/>
              </a:rPr>
              <a:t></a:t>
            </a:r>
            <a:r>
              <a:rPr lang="en-US" dirty="0">
                <a:sym typeface="Wingdings"/>
              </a:rPr>
              <a:t> </a:t>
            </a:r>
            <a:r>
              <a:rPr lang="pt-PT" dirty="0"/>
              <a:t>É claro que </a:t>
            </a:r>
            <a:r>
              <a:rPr lang="pt-PT" dirty="0">
                <a:solidFill>
                  <a:srgbClr val="FF0000"/>
                </a:solidFill>
              </a:rPr>
              <a:t>não existe um fixador universal </a:t>
            </a:r>
            <a:r>
              <a:rPr lang="pt-PT" dirty="0"/>
              <a:t>que atenda a todos os requisitos.</a:t>
            </a:r>
            <a:endParaRPr lang="en-US" dirty="0"/>
          </a:p>
          <a:p>
            <a:pPr algn="just">
              <a:lnSpc>
                <a:spcPct val="150000"/>
              </a:lnSpc>
            </a:pPr>
            <a:r>
              <a:rPr lang="pt-PT" dirty="0"/>
              <a:t>Cada fixador possui propriedades e desvantagens específicas, e os seus muitos efeitos enfatizam a necessidade de se considerar cuidadosamente a seleção do reagente fixador apropriado, quando são planeados estudos de substâncias celulares específicas.</a:t>
            </a:r>
            <a:endParaRPr lang="en-US" dirty="0"/>
          </a:p>
        </p:txBody>
      </p:sp>
      <p:cxnSp>
        <p:nvCxnSpPr>
          <p:cNvPr id="5" name="Straight Connector 4"/>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Pathways regulating the floral transition in Arabidopsis [68,69]. Long photoperiod and gibberellic acids (GAs) promote the floral transition by activating the floral pathway integrators. The enabling pathways regulate floral competence of the meristems by regulating floral repressor activity such as the FLC. Arrows indicate activation and short lines ending with a dot indicate repression. The data underlying the model and the corresponding homologs in citrus are presented in Table 1. A plus sign (+) indicates up-regulation and a minus sign (-) indicates down-regulation in precocious trifoliate orange. Genes in red type were not found by MPSS."/>
          <p:cNvSpPr>
            <a:spLocks noChangeAspect="1" noChangeArrowheads="1"/>
          </p:cNvSpPr>
          <p:nvPr/>
        </p:nvSpPr>
        <p:spPr bwMode="auto">
          <a:xfrm>
            <a:off x="155575" y="-2019300"/>
            <a:ext cx="4876800" cy="42195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2"/>
          <p:cNvSpPr>
            <a:spLocks noGrp="1" noChangeArrowheads="1"/>
          </p:cNvSpPr>
          <p:nvPr>
            <p:ph type="title"/>
          </p:nvPr>
        </p:nvSpPr>
        <p:spPr>
          <a:xfrm>
            <a:off x="2352156" y="410650"/>
            <a:ext cx="4474825" cy="594320"/>
          </a:xfrm>
        </p:spPr>
        <p:txBody>
          <a:bodyPr>
            <a:normAutofit/>
          </a:bodyPr>
          <a:lstStyle/>
          <a:p>
            <a:r>
              <a:rPr lang="en-US" sz="2400" b="1" dirty="0" err="1">
                <a:solidFill>
                  <a:srgbClr val="0000CC"/>
                </a:solidFill>
                <a:latin typeface="Comic Sans MS" pitchFamily="66" charset="0"/>
              </a:rPr>
              <a:t>Processamento</a:t>
            </a:r>
            <a:r>
              <a:rPr lang="en-US" sz="2400" b="1" dirty="0">
                <a:solidFill>
                  <a:srgbClr val="0000CC"/>
                </a:solidFill>
                <a:latin typeface="Comic Sans MS" pitchFamily="66" charset="0"/>
              </a:rPr>
              <a:t> do </a:t>
            </a:r>
            <a:r>
              <a:rPr lang="en-US" sz="2400" b="1" dirty="0" err="1">
                <a:solidFill>
                  <a:srgbClr val="0000CC"/>
                </a:solidFill>
                <a:latin typeface="Comic Sans MS" pitchFamily="66" charset="0"/>
              </a:rPr>
              <a:t>Tecido</a:t>
            </a:r>
            <a:endParaRPr lang="en-US" sz="2400" b="1" dirty="0">
              <a:solidFill>
                <a:srgbClr val="0000CC"/>
              </a:solidFill>
              <a:latin typeface="Comic Sans MS" pitchFamily="66" charset="0"/>
            </a:endParaRPr>
          </a:p>
        </p:txBody>
      </p:sp>
      <p:cxnSp>
        <p:nvCxnSpPr>
          <p:cNvPr id="9" name="Straight Connector 8"/>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9935" y="1383277"/>
            <a:ext cx="6879265" cy="1754326"/>
          </a:xfrm>
          <a:prstGeom prst="rect">
            <a:avLst/>
          </a:prstGeom>
          <a:noFill/>
        </p:spPr>
        <p:txBody>
          <a:bodyPr wrap="square" rtlCol="0">
            <a:spAutoFit/>
          </a:bodyPr>
          <a:lstStyle/>
          <a:p>
            <a:pPr algn="just">
              <a:lnSpc>
                <a:spcPct val="150000"/>
              </a:lnSpc>
            </a:pPr>
            <a:r>
              <a:rPr lang="pt-PT" dirty="0"/>
              <a:t>O objetivo do processamento de tecidos é incorporar o tecido num meio sólido e firme o suficiente para suportar o </a:t>
            </a:r>
            <a:r>
              <a:rPr lang="pt-PT" dirty="0" smtClean="0"/>
              <a:t>tecido, </a:t>
            </a:r>
            <a:r>
              <a:rPr lang="pt-PT" dirty="0"/>
              <a:t>e fornecer rigidez para permitir que seções finas sejam cortadas, e, no entanto, macio o suficiente para não danificar a faca ou o tecido</a:t>
            </a:r>
            <a:endParaRPr lang="en-US" dirty="0"/>
          </a:p>
        </p:txBody>
      </p:sp>
      <p:sp>
        <p:nvSpPr>
          <p:cNvPr id="11" name="TextBox 10"/>
          <p:cNvSpPr txBox="1"/>
          <p:nvPr/>
        </p:nvSpPr>
        <p:spPr>
          <a:xfrm>
            <a:off x="818962" y="3972771"/>
            <a:ext cx="2937214" cy="923330"/>
          </a:xfrm>
          <a:prstGeom prst="rect">
            <a:avLst/>
          </a:prstGeom>
          <a:noFill/>
        </p:spPr>
        <p:txBody>
          <a:bodyPr wrap="none" rtlCol="0">
            <a:spAutoFit/>
          </a:bodyPr>
          <a:lstStyle/>
          <a:p>
            <a:pPr marL="342900" indent="-342900">
              <a:buAutoNum type="arabicPeriod"/>
            </a:pPr>
            <a:r>
              <a:rPr lang="en-US" dirty="0" err="1"/>
              <a:t>Desidratação</a:t>
            </a:r>
            <a:endParaRPr lang="en-US" dirty="0"/>
          </a:p>
          <a:p>
            <a:pPr marL="342900" indent="-342900">
              <a:buAutoNum type="arabicPeriod"/>
            </a:pPr>
            <a:r>
              <a:rPr lang="en-US" dirty="0"/>
              <a:t> “Clearing</a:t>
            </a:r>
            <a:r>
              <a:rPr lang="en-US" dirty="0" smtClean="0"/>
              <a:t>” - </a:t>
            </a:r>
            <a:r>
              <a:rPr lang="en-US" dirty="0" err="1" smtClean="0"/>
              <a:t>transparente</a:t>
            </a:r>
            <a:endParaRPr lang="en-US" dirty="0"/>
          </a:p>
          <a:p>
            <a:pPr marL="342900" indent="-342900">
              <a:buAutoNum type="arabicPeriod"/>
            </a:pPr>
            <a:r>
              <a:rPr lang="en-US" dirty="0"/>
              <a:t> </a:t>
            </a:r>
            <a:r>
              <a:rPr lang="en-US" dirty="0" err="1"/>
              <a:t>Impregnar</a:t>
            </a:r>
            <a:endParaRPr lang="en-US" dirty="0"/>
          </a:p>
        </p:txBody>
      </p:sp>
      <p:sp>
        <p:nvSpPr>
          <p:cNvPr id="12" name="TextBox 11"/>
          <p:cNvSpPr txBox="1"/>
          <p:nvPr/>
        </p:nvSpPr>
        <p:spPr>
          <a:xfrm>
            <a:off x="752408" y="3603439"/>
            <a:ext cx="2690160" cy="369332"/>
          </a:xfrm>
          <a:prstGeom prst="rect">
            <a:avLst/>
          </a:prstGeom>
          <a:noFill/>
        </p:spPr>
        <p:txBody>
          <a:bodyPr wrap="none" rtlCol="0">
            <a:spAutoFit/>
          </a:bodyPr>
          <a:lstStyle/>
          <a:p>
            <a:r>
              <a:rPr lang="en-US" b="1" dirty="0" err="1">
                <a:solidFill>
                  <a:srgbClr val="C00000"/>
                </a:solidFill>
              </a:rPr>
              <a:t>Etapas</a:t>
            </a:r>
            <a:r>
              <a:rPr lang="en-US" b="1" dirty="0">
                <a:solidFill>
                  <a:srgbClr val="C00000"/>
                </a:solidFill>
              </a:rPr>
              <a:t> do </a:t>
            </a:r>
            <a:r>
              <a:rPr lang="en-US" b="1" dirty="0" err="1">
                <a:solidFill>
                  <a:srgbClr val="C00000"/>
                </a:solidFill>
              </a:rPr>
              <a:t>processamento</a:t>
            </a:r>
            <a:r>
              <a:rPr lang="en-US" b="1" dirty="0">
                <a:solidFill>
                  <a:srgbClr val="C00000"/>
                </a:solidFill>
              </a:rPr>
              <a:t>:</a:t>
            </a:r>
          </a:p>
        </p:txBody>
      </p:sp>
      <p:pic>
        <p:nvPicPr>
          <p:cNvPr id="13" name="Picture 7"/>
          <p:cNvPicPr>
            <a:picLocks noChangeAspect="1" noChangeArrowheads="1"/>
          </p:cNvPicPr>
          <p:nvPr/>
        </p:nvPicPr>
        <p:blipFill>
          <a:blip r:embed="rId3" cstate="print"/>
          <a:srcRect l="23361" t="34927" r="42817" b="35606"/>
          <a:stretch>
            <a:fillRect/>
          </a:stretch>
        </p:blipFill>
        <p:spPr bwMode="auto">
          <a:xfrm>
            <a:off x="3822730" y="3388674"/>
            <a:ext cx="4656200" cy="253539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851" y="1286510"/>
            <a:ext cx="7644810" cy="1143070"/>
          </a:xfrm>
          <a:prstGeom prst="rect">
            <a:avLst/>
          </a:prstGeom>
        </p:spPr>
        <p:txBody>
          <a:bodyPr wrap="square">
            <a:spAutoFit/>
          </a:bodyPr>
          <a:lstStyle/>
          <a:p>
            <a:pPr algn="ctr">
              <a:lnSpc>
                <a:spcPct val="150000"/>
              </a:lnSpc>
            </a:pPr>
            <a:r>
              <a:rPr lang="pt-PT" sz="2400" b="1" dirty="0"/>
              <a:t>Uma técnica histológica </a:t>
            </a:r>
            <a:r>
              <a:rPr lang="pt-PT" sz="2400" b="1" dirty="0" smtClean="0"/>
              <a:t>que prepara tecido </a:t>
            </a:r>
            <a:r>
              <a:rPr lang="pt-PT" sz="2400" b="1" dirty="0"/>
              <a:t>para </a:t>
            </a:r>
            <a:r>
              <a:rPr lang="pt-PT" sz="2400" b="1" dirty="0" smtClean="0"/>
              <a:t>análise </a:t>
            </a:r>
            <a:r>
              <a:rPr lang="pt-PT" sz="2400" b="1" dirty="0"/>
              <a:t>ao microscópico</a:t>
            </a:r>
            <a:endParaRPr lang="en-US" sz="2400" b="1" dirty="0"/>
          </a:p>
        </p:txBody>
      </p:sp>
      <p:sp>
        <p:nvSpPr>
          <p:cNvPr id="11" name="Rectangle 10"/>
          <p:cNvSpPr/>
          <p:nvPr/>
        </p:nvSpPr>
        <p:spPr>
          <a:xfrm>
            <a:off x="808074" y="2847890"/>
            <a:ext cx="7262038" cy="2169825"/>
          </a:xfrm>
          <a:prstGeom prst="rect">
            <a:avLst/>
          </a:prstGeom>
        </p:spPr>
        <p:txBody>
          <a:bodyPr wrap="square">
            <a:spAutoFit/>
          </a:bodyPr>
          <a:lstStyle/>
          <a:p>
            <a:pPr algn="just">
              <a:lnSpc>
                <a:spcPct val="150000"/>
              </a:lnSpc>
            </a:pPr>
            <a:r>
              <a:rPr lang="en-US" b="1" dirty="0" err="1">
                <a:solidFill>
                  <a:srgbClr val="C00000"/>
                </a:solidFill>
                <a:latin typeface="Comic Sans MS" pitchFamily="66" charset="0"/>
              </a:rPr>
              <a:t>Importância</a:t>
            </a:r>
            <a:r>
              <a:rPr lang="en-US" b="1" dirty="0">
                <a:solidFill>
                  <a:srgbClr val="C00000"/>
                </a:solidFill>
                <a:latin typeface="Comic Sans MS" pitchFamily="66" charset="0"/>
              </a:rPr>
              <a:t>:</a:t>
            </a:r>
            <a:r>
              <a:rPr lang="en-US" b="1" dirty="0">
                <a:solidFill>
                  <a:srgbClr val="FF0000"/>
                </a:solidFill>
                <a:latin typeface="Comic Sans MS" pitchFamily="66" charset="0"/>
              </a:rPr>
              <a:t>  </a:t>
            </a:r>
          </a:p>
          <a:p>
            <a:pPr algn="just">
              <a:lnSpc>
                <a:spcPct val="150000"/>
              </a:lnSpc>
            </a:pPr>
            <a:r>
              <a:rPr lang="pt-PT" dirty="0"/>
              <a:t>A análise microscópica de células e tecidos requer a preparação de seções (fatias) muito finas e de alta qualidade montadas em lâminas de vidro e coradas adequadamente de forma a mostrar </a:t>
            </a:r>
            <a:r>
              <a:rPr lang="pt-PT" dirty="0" smtClean="0"/>
              <a:t>o máximo possível de estruturas</a:t>
            </a:r>
            <a:endParaRPr lang="en-US" dirty="0"/>
          </a:p>
        </p:txBody>
      </p:sp>
      <p:sp>
        <p:nvSpPr>
          <p:cNvPr id="6" name="TextBox 5"/>
          <p:cNvSpPr txBox="1"/>
          <p:nvPr/>
        </p:nvSpPr>
        <p:spPr>
          <a:xfrm>
            <a:off x="3404789" y="466039"/>
            <a:ext cx="2369559" cy="461665"/>
          </a:xfrm>
          <a:prstGeom prst="rect">
            <a:avLst/>
          </a:prstGeom>
          <a:noFill/>
        </p:spPr>
        <p:txBody>
          <a:bodyPr wrap="none" rtlCol="0">
            <a:spAutoFit/>
          </a:bodyPr>
          <a:lstStyle/>
          <a:p>
            <a:r>
              <a:rPr lang="en-US" sz="2400" b="1" dirty="0">
                <a:solidFill>
                  <a:srgbClr val="0000CC"/>
                </a:solidFill>
                <a:latin typeface="Comic Sans MS" pitchFamily="66" charset="0"/>
              </a:rPr>
              <a:t>INTRODUÇÃO</a:t>
            </a:r>
          </a:p>
        </p:txBody>
      </p:sp>
      <p:cxnSp>
        <p:nvCxnSpPr>
          <p:cNvPr id="9" name="Straight Connector 8"/>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0" y="6553200"/>
            <a:ext cx="906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pt-PT" sz="1100">
                <a:solidFill>
                  <a:srgbClr val="000000"/>
                </a:solidFill>
                <a:latin typeface="Arial" panose="020B0604020202020204" pitchFamily="34" charset="0"/>
              </a:rPr>
              <a:t>Figure 9-10 </a:t>
            </a:r>
            <a:r>
              <a:rPr lang="en-US" altLang="pt-PT" sz="1100" i="1">
                <a:solidFill>
                  <a:srgbClr val="000000"/>
                </a:solidFill>
                <a:latin typeface="Arial" panose="020B0604020202020204" pitchFamily="34" charset="0"/>
              </a:rPr>
              <a:t> Molecular Biology of the Cell</a:t>
            </a:r>
            <a:r>
              <a:rPr lang="en-US" altLang="pt-PT" sz="1100">
                <a:solidFill>
                  <a:srgbClr val="000000"/>
                </a:solidFill>
                <a:latin typeface="Arial" panose="020B0604020202020204" pitchFamily="34" charset="0"/>
              </a:rPr>
              <a:t> (© Garland Science 2008)</a:t>
            </a:r>
          </a:p>
        </p:txBody>
      </p:sp>
      <p:pic>
        <p:nvPicPr>
          <p:cNvPr id="118788" name="Picture 4" descr="figure 9-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67" y="1861213"/>
            <a:ext cx="4108309" cy="3980831"/>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6297773" y="1777259"/>
            <a:ext cx="1975663" cy="3439385"/>
          </a:xfrm>
          <a:prstGeom prst="round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6378500" y="1800583"/>
            <a:ext cx="1274708" cy="6001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Day 1: Plants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             - harvesting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a:rPr>
              <a:t>             </a:t>
            </a:r>
            <a:r>
              <a:rPr kumimoji="0" lang="en-US" sz="1100" b="1" i="0" u="none" strike="noStrike" kern="0" cap="none" spc="0" normalizeH="0" baseline="0" noProof="0" dirty="0">
                <a:ln>
                  <a:noFill/>
                </a:ln>
                <a:solidFill>
                  <a:srgbClr val="C00000"/>
                </a:solidFill>
                <a:effectLst/>
                <a:uLnTx/>
                <a:uFillTx/>
                <a:latin typeface="Calibri"/>
              </a:rPr>
              <a:t>- FIXATION</a:t>
            </a:r>
          </a:p>
        </p:txBody>
      </p:sp>
      <p:sp>
        <p:nvSpPr>
          <p:cNvPr id="20" name="TextBox 19"/>
          <p:cNvSpPr txBox="1"/>
          <p:nvPr/>
        </p:nvSpPr>
        <p:spPr>
          <a:xfrm>
            <a:off x="6378500" y="2496447"/>
            <a:ext cx="1821332"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Day 2 - 3: Tissue preparation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                   - dehydration</a:t>
            </a:r>
          </a:p>
        </p:txBody>
      </p:sp>
      <p:sp>
        <p:nvSpPr>
          <p:cNvPr id="21" name="TextBox 20"/>
          <p:cNvSpPr txBox="1"/>
          <p:nvPr/>
        </p:nvSpPr>
        <p:spPr>
          <a:xfrm>
            <a:off x="6378500" y="3045662"/>
            <a:ext cx="1821332"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Day 4 - 7: Tissue preparation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                    -Wax infiltration</a:t>
            </a:r>
          </a:p>
        </p:txBody>
      </p:sp>
      <p:sp>
        <p:nvSpPr>
          <p:cNvPr id="23" name="TextBox 22"/>
          <p:cNvSpPr txBox="1"/>
          <p:nvPr/>
        </p:nvSpPr>
        <p:spPr>
          <a:xfrm>
            <a:off x="6378500" y="3957187"/>
            <a:ext cx="1560042"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Day 9: Slide preparation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              - sectioning</a:t>
            </a:r>
          </a:p>
        </p:txBody>
      </p:sp>
      <p:sp>
        <p:nvSpPr>
          <p:cNvPr id="24" name="TextBox 23"/>
          <p:cNvSpPr txBox="1"/>
          <p:nvPr/>
        </p:nvSpPr>
        <p:spPr>
          <a:xfrm>
            <a:off x="6378500" y="4483394"/>
            <a:ext cx="195919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Day 10: Pre-treatment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                 - De-waxing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                 -  protease treatment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                 - </a:t>
            </a:r>
            <a:r>
              <a:rPr kumimoji="0" lang="en-US" sz="1100" b="0" i="0" u="none" strike="noStrike" kern="0" cap="none" spc="0" normalizeH="0" baseline="0" noProof="0" dirty="0" err="1">
                <a:ln>
                  <a:noFill/>
                </a:ln>
                <a:solidFill>
                  <a:prstClr val="black"/>
                </a:solidFill>
                <a:effectLst/>
                <a:uLnTx/>
                <a:uFillTx/>
                <a:latin typeface="Calibri"/>
              </a:rPr>
              <a:t>acetylation</a:t>
            </a:r>
            <a:endParaRPr kumimoji="0" lang="en-US" sz="1100" b="0" i="0" u="none" strike="noStrike" kern="0" cap="none" spc="0" normalizeH="0" baseline="0" noProof="0" dirty="0">
              <a:ln>
                <a:noFill/>
              </a:ln>
              <a:solidFill>
                <a:prstClr val="black"/>
              </a:solidFill>
              <a:effectLst/>
              <a:uLnTx/>
              <a:uFillTx/>
              <a:latin typeface="Calibri"/>
            </a:endParaRPr>
          </a:p>
        </p:txBody>
      </p:sp>
      <p:cxnSp>
        <p:nvCxnSpPr>
          <p:cNvPr id="25" name="Straight Connector 24"/>
          <p:cNvCxnSpPr/>
          <p:nvPr/>
        </p:nvCxnSpPr>
        <p:spPr>
          <a:xfrm>
            <a:off x="7157753" y="2369926"/>
            <a:ext cx="0" cy="172529"/>
          </a:xfrm>
          <a:prstGeom prst="line">
            <a:avLst/>
          </a:prstGeom>
          <a:noFill/>
          <a:ln w="19050" cap="flat" cmpd="sng" algn="ctr">
            <a:solidFill>
              <a:sysClr val="windowText" lastClr="000000"/>
            </a:solidFill>
            <a:prstDash val="solid"/>
          </a:ln>
          <a:effectLst/>
        </p:spPr>
      </p:cxnSp>
      <p:cxnSp>
        <p:nvCxnSpPr>
          <p:cNvPr id="26" name="Straight Connector 25"/>
          <p:cNvCxnSpPr/>
          <p:nvPr/>
        </p:nvCxnSpPr>
        <p:spPr>
          <a:xfrm>
            <a:off x="7157753" y="2893262"/>
            <a:ext cx="0" cy="172529"/>
          </a:xfrm>
          <a:prstGeom prst="line">
            <a:avLst/>
          </a:prstGeom>
          <a:noFill/>
          <a:ln w="19050" cap="flat" cmpd="sng" algn="ctr">
            <a:solidFill>
              <a:sysClr val="windowText" lastClr="000000"/>
            </a:solidFill>
            <a:prstDash val="solid"/>
          </a:ln>
          <a:effectLst/>
        </p:spPr>
      </p:cxnSp>
      <p:cxnSp>
        <p:nvCxnSpPr>
          <p:cNvPr id="27" name="Straight Connector 26"/>
          <p:cNvCxnSpPr/>
          <p:nvPr/>
        </p:nvCxnSpPr>
        <p:spPr>
          <a:xfrm>
            <a:off x="7157753" y="3445352"/>
            <a:ext cx="0" cy="172529"/>
          </a:xfrm>
          <a:prstGeom prst="line">
            <a:avLst/>
          </a:prstGeom>
          <a:noFill/>
          <a:ln w="19050" cap="flat" cmpd="sng" algn="ctr">
            <a:solidFill>
              <a:sysClr val="windowText" lastClr="000000"/>
            </a:solidFill>
            <a:prstDash val="solid"/>
          </a:ln>
          <a:effectLst/>
        </p:spPr>
      </p:cxnSp>
      <p:cxnSp>
        <p:nvCxnSpPr>
          <p:cNvPr id="28" name="Straight Connector 27"/>
          <p:cNvCxnSpPr/>
          <p:nvPr/>
        </p:nvCxnSpPr>
        <p:spPr>
          <a:xfrm>
            <a:off x="7157753" y="3790409"/>
            <a:ext cx="0" cy="172529"/>
          </a:xfrm>
          <a:prstGeom prst="line">
            <a:avLst/>
          </a:prstGeom>
          <a:noFill/>
          <a:ln w="19050" cap="flat" cmpd="sng" algn="ctr">
            <a:solidFill>
              <a:sysClr val="windowText" lastClr="000000"/>
            </a:solidFill>
            <a:prstDash val="solid"/>
          </a:ln>
          <a:effectLst/>
        </p:spPr>
      </p:cxnSp>
      <p:cxnSp>
        <p:nvCxnSpPr>
          <p:cNvPr id="29" name="Straight Connector 28"/>
          <p:cNvCxnSpPr/>
          <p:nvPr/>
        </p:nvCxnSpPr>
        <p:spPr>
          <a:xfrm>
            <a:off x="7157753" y="4351126"/>
            <a:ext cx="0" cy="172529"/>
          </a:xfrm>
          <a:prstGeom prst="line">
            <a:avLst/>
          </a:prstGeom>
          <a:noFill/>
          <a:ln w="19050" cap="flat" cmpd="sng" algn="ctr">
            <a:solidFill>
              <a:sysClr val="windowText" lastClr="000000"/>
            </a:solidFill>
            <a:prstDash val="solid"/>
          </a:ln>
          <a:effectLst/>
        </p:spPr>
      </p:cxnSp>
      <p:cxnSp>
        <p:nvCxnSpPr>
          <p:cNvPr id="31" name="Straight Connector 30"/>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Down Arrow 31"/>
          <p:cNvSpPr/>
          <p:nvPr/>
        </p:nvSpPr>
        <p:spPr bwMode="auto">
          <a:xfrm rot="5400000">
            <a:off x="6036905" y="2276670"/>
            <a:ext cx="485192" cy="2855168"/>
          </a:xfrm>
          <a:prstGeom prst="downArrow">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Times" panose="02020603050405020304" pitchFamily="18" charset="0"/>
            </a:endParaRPr>
          </a:p>
        </p:txBody>
      </p:sp>
      <p:sp>
        <p:nvSpPr>
          <p:cNvPr id="22" name="TextBox 21"/>
          <p:cNvSpPr txBox="1"/>
          <p:nvPr/>
        </p:nvSpPr>
        <p:spPr>
          <a:xfrm>
            <a:off x="6378500" y="3554621"/>
            <a:ext cx="132119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rPr>
              <a:t>Day 8: Tissue blocks</a:t>
            </a:r>
          </a:p>
        </p:txBody>
      </p:sp>
      <p:sp>
        <p:nvSpPr>
          <p:cNvPr id="33" name="Rectangle 2"/>
          <p:cNvSpPr txBox="1">
            <a:spLocks noChangeArrowheads="1"/>
          </p:cNvSpPr>
          <p:nvPr/>
        </p:nvSpPr>
        <p:spPr>
          <a:xfrm>
            <a:off x="2352156" y="510538"/>
            <a:ext cx="4474825" cy="594320"/>
          </a:xfrm>
          <a:prstGeom prst="rect">
            <a:avLst/>
          </a:prstGeom>
        </p:spPr>
        <p:txBody>
          <a:bodyPr>
            <a:norm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a:lstStyle>
          <a:p>
            <a:r>
              <a:rPr lang="en-US" sz="2400" b="1" dirty="0" err="1">
                <a:solidFill>
                  <a:srgbClr val="0000CC"/>
                </a:solidFill>
                <a:latin typeface="Comic Sans MS" pitchFamily="66" charset="0"/>
              </a:rPr>
              <a:t>Processamento</a:t>
            </a:r>
            <a:r>
              <a:rPr lang="en-US" sz="2400" b="1" dirty="0">
                <a:solidFill>
                  <a:srgbClr val="0000CC"/>
                </a:solidFill>
                <a:latin typeface="Comic Sans MS" pitchFamily="66" charset="0"/>
              </a:rPr>
              <a:t> do </a:t>
            </a:r>
            <a:r>
              <a:rPr lang="en-US" sz="2400" b="1" dirty="0" err="1">
                <a:solidFill>
                  <a:srgbClr val="0000CC"/>
                </a:solidFill>
                <a:latin typeface="Comic Sans MS" pitchFamily="66" charset="0"/>
              </a:rPr>
              <a:t>Tecido</a:t>
            </a:r>
            <a:endParaRPr lang="en-US" sz="2400" b="1" dirty="0">
              <a:solidFill>
                <a:srgbClr val="0000CC"/>
              </a:solidFill>
              <a:latin typeface="Comic Sans MS" pitchFamily="66" charset="0"/>
            </a:endParaRPr>
          </a:p>
        </p:txBody>
      </p:sp>
    </p:spTree>
    <p:extLst>
      <p:ext uri="{BB962C8B-B14F-4D97-AF65-F5344CB8AC3E}">
        <p14:creationId xmlns:p14="http://schemas.microsoft.com/office/powerpoint/2010/main" val="2737255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096" y="3188644"/>
            <a:ext cx="3591112" cy="238887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424" y="2163844"/>
            <a:ext cx="2367344" cy="17823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68" y="1339374"/>
            <a:ext cx="2743200" cy="1666875"/>
          </a:xfrm>
          <a:prstGeom prst="rect">
            <a:avLst/>
          </a:prstGeom>
        </p:spPr>
      </p:pic>
      <p:cxnSp>
        <p:nvCxnSpPr>
          <p:cNvPr id="5" name="Straight Connector 4"/>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a:xfrm>
            <a:off x="2352156" y="510538"/>
            <a:ext cx="4474825" cy="594320"/>
          </a:xfrm>
          <a:prstGeom prst="rect">
            <a:avLst/>
          </a:prstGeom>
        </p:spPr>
        <p:txBody>
          <a:bodyPr>
            <a:norm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a:lstStyle>
          <a:p>
            <a:r>
              <a:rPr lang="en-US" sz="2400" b="1" dirty="0" err="1">
                <a:solidFill>
                  <a:srgbClr val="0000CC"/>
                </a:solidFill>
                <a:latin typeface="Comic Sans MS" pitchFamily="66" charset="0"/>
              </a:rPr>
              <a:t>Processamento</a:t>
            </a:r>
            <a:r>
              <a:rPr lang="en-US" sz="2400" b="1" dirty="0">
                <a:solidFill>
                  <a:srgbClr val="0000CC"/>
                </a:solidFill>
                <a:latin typeface="Comic Sans MS" pitchFamily="66" charset="0"/>
              </a:rPr>
              <a:t> do </a:t>
            </a:r>
            <a:r>
              <a:rPr lang="en-US" sz="2400" b="1" dirty="0" err="1">
                <a:solidFill>
                  <a:srgbClr val="0000CC"/>
                </a:solidFill>
                <a:latin typeface="Comic Sans MS" pitchFamily="66" charset="0"/>
              </a:rPr>
              <a:t>Tecido</a:t>
            </a:r>
            <a:endParaRPr lang="en-US" sz="2400" b="1" dirty="0">
              <a:solidFill>
                <a:srgbClr val="0000CC"/>
              </a:solidFill>
              <a:latin typeface="Comic Sans MS" pitchFamily="66" charset="0"/>
            </a:endParaRPr>
          </a:p>
        </p:txBody>
      </p:sp>
      <p:sp>
        <p:nvSpPr>
          <p:cNvPr id="7" name="Rectangle 2"/>
          <p:cNvSpPr txBox="1">
            <a:spLocks noChangeArrowheads="1"/>
          </p:cNvSpPr>
          <p:nvPr/>
        </p:nvSpPr>
        <p:spPr>
          <a:xfrm>
            <a:off x="6370423" y="1339374"/>
            <a:ext cx="2014625" cy="405752"/>
          </a:xfrm>
          <a:prstGeom prst="rect">
            <a:avLst/>
          </a:prstGeom>
        </p:spPr>
        <p:txBody>
          <a:bodyPr>
            <a:norm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a:lstStyle>
          <a:p>
            <a:r>
              <a:rPr lang="en-US" sz="1400" b="1" dirty="0" err="1" smtClean="0">
                <a:solidFill>
                  <a:schemeClr val="tx1"/>
                </a:solidFill>
                <a:latin typeface="Comic Sans MS" pitchFamily="66" charset="0"/>
              </a:rPr>
              <a:t>Micrótomos</a:t>
            </a:r>
            <a:endParaRPr lang="en-US" sz="1400" b="1" dirty="0">
              <a:solidFill>
                <a:schemeClr val="tx1"/>
              </a:solidFill>
              <a:latin typeface="Comic Sans MS" pitchFamily="66" charset="0"/>
            </a:endParaRPr>
          </a:p>
        </p:txBody>
      </p:sp>
      <p:sp>
        <p:nvSpPr>
          <p:cNvPr id="8" name="TextBox 7"/>
          <p:cNvSpPr txBox="1"/>
          <p:nvPr/>
        </p:nvSpPr>
        <p:spPr>
          <a:xfrm>
            <a:off x="1083495" y="1287158"/>
            <a:ext cx="1117614" cy="307777"/>
          </a:xfrm>
          <a:prstGeom prst="rect">
            <a:avLst/>
          </a:prstGeom>
          <a:noFill/>
        </p:spPr>
        <p:txBody>
          <a:bodyPr wrap="none" rtlCol="0">
            <a:spAutoFit/>
          </a:bodyPr>
          <a:lstStyle/>
          <a:p>
            <a:r>
              <a:rPr lang="en-US" sz="1400" dirty="0" err="1" smtClean="0"/>
              <a:t>Muito</a:t>
            </a:r>
            <a:r>
              <a:rPr lang="en-US" sz="1400" dirty="0" smtClean="0"/>
              <a:t> </a:t>
            </a:r>
            <a:r>
              <a:rPr lang="en-US" sz="1400" dirty="0" err="1" smtClean="0"/>
              <a:t>antigo</a:t>
            </a:r>
            <a:endParaRPr lang="pt-PT" sz="1400" dirty="0"/>
          </a:p>
        </p:txBody>
      </p:sp>
    </p:spTree>
    <p:extLst>
      <p:ext uri="{BB962C8B-B14F-4D97-AF65-F5344CB8AC3E}">
        <p14:creationId xmlns:p14="http://schemas.microsoft.com/office/powerpoint/2010/main" val="2321869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767966" y="1139524"/>
            <a:ext cx="5761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hlink"/>
              </a:buClr>
              <a:buSzPct val="65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293813" indent="-403225">
              <a:spcBef>
                <a:spcPct val="20000"/>
              </a:spcBef>
              <a:buClr>
                <a:schemeClr val="accent1"/>
              </a:buClr>
              <a:buSzPct val="70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81163" indent="-385763">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70100" indent="-387350">
              <a:spcBef>
                <a:spcPct val="20000"/>
              </a:spcBef>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MS PGothic" panose="020B0600070205080204" pitchFamily="34" charset="-128"/>
              </a:defRPr>
            </a:lvl5pPr>
            <a:lvl6pPr marL="2527300" indent="-38735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MS PGothic" panose="020B0600070205080204" pitchFamily="34" charset="-128"/>
              </a:defRPr>
            </a:lvl6pPr>
            <a:lvl7pPr marL="2984500" indent="-38735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MS PGothic" panose="020B0600070205080204" pitchFamily="34" charset="-128"/>
              </a:defRPr>
            </a:lvl7pPr>
            <a:lvl8pPr marL="3441700" indent="-38735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MS PGothic" panose="020B0600070205080204" pitchFamily="34" charset="-128"/>
              </a:defRPr>
            </a:lvl8pPr>
            <a:lvl9pPr marL="3898900" indent="-38735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ClrTx/>
              <a:buSzTx/>
              <a:buFontTx/>
              <a:buNone/>
            </a:pPr>
            <a:r>
              <a:rPr lang="pt-PT" sz="1800" dirty="0">
                <a:solidFill>
                  <a:srgbClr val="0000CC"/>
                </a:solidFill>
              </a:rPr>
              <a:t>Localização de genes e avaliação de sua </a:t>
            </a:r>
            <a:r>
              <a:rPr lang="pt-PT" sz="1800" dirty="0" smtClean="0">
                <a:solidFill>
                  <a:srgbClr val="0000CC"/>
                </a:solidFill>
              </a:rPr>
              <a:t>expressão</a:t>
            </a:r>
            <a:r>
              <a:rPr lang="en-US" sz="1800" dirty="0" smtClean="0">
                <a:solidFill>
                  <a:srgbClr val="0000CC"/>
                </a:solidFill>
                <a:latin typeface="Comic Sans MS" pitchFamily="66" charset="0"/>
              </a:rPr>
              <a:t>:</a:t>
            </a:r>
            <a:r>
              <a:rPr lang="en-US" sz="1800" dirty="0">
                <a:solidFill>
                  <a:srgbClr val="0000CC"/>
                </a:solidFill>
                <a:latin typeface="Comic Sans MS" pitchFamily="66" charset="0"/>
              </a:rPr>
              <a:t/>
            </a:r>
            <a:br>
              <a:rPr lang="en-US" sz="1800" dirty="0">
                <a:solidFill>
                  <a:srgbClr val="0000CC"/>
                </a:solidFill>
                <a:latin typeface="Comic Sans MS" pitchFamily="66" charset="0"/>
              </a:rPr>
            </a:br>
            <a:r>
              <a:rPr lang="en-US" sz="1800" dirty="0">
                <a:solidFill>
                  <a:srgbClr val="0000CC"/>
                </a:solidFill>
                <a:latin typeface="Comic Sans MS" pitchFamily="66" charset="0"/>
              </a:rPr>
              <a:t>- </a:t>
            </a:r>
            <a:r>
              <a:rPr lang="en-US" sz="1600" dirty="0" err="1" smtClean="0">
                <a:solidFill>
                  <a:srgbClr val="0000CC"/>
                </a:solidFill>
                <a:latin typeface="Comic Sans MS" pitchFamily="66" charset="0"/>
              </a:rPr>
              <a:t>Técnica</a:t>
            </a:r>
            <a:r>
              <a:rPr lang="en-US" sz="1600" dirty="0" smtClean="0">
                <a:solidFill>
                  <a:srgbClr val="0000CC"/>
                </a:solidFill>
                <a:latin typeface="Comic Sans MS" pitchFamily="66" charset="0"/>
              </a:rPr>
              <a:t> de </a:t>
            </a:r>
            <a:r>
              <a:rPr lang="en-US" sz="1600" dirty="0" err="1" smtClean="0">
                <a:solidFill>
                  <a:srgbClr val="0000CC"/>
                </a:solidFill>
                <a:latin typeface="Comic Sans MS" pitchFamily="66" charset="0"/>
              </a:rPr>
              <a:t>hibridização</a:t>
            </a:r>
            <a:r>
              <a:rPr lang="en-US" sz="1600" dirty="0" smtClean="0">
                <a:solidFill>
                  <a:srgbClr val="0000CC"/>
                </a:solidFill>
                <a:latin typeface="Comic Sans MS" pitchFamily="66" charset="0"/>
              </a:rPr>
              <a:t> </a:t>
            </a:r>
            <a:r>
              <a:rPr lang="en-US" sz="1600" i="1" dirty="0" smtClean="0">
                <a:solidFill>
                  <a:srgbClr val="0000CC"/>
                </a:solidFill>
                <a:latin typeface="Comic Sans MS" pitchFamily="66" charset="0"/>
              </a:rPr>
              <a:t>in situ </a:t>
            </a:r>
            <a:r>
              <a:rPr lang="en-US" sz="1600" dirty="0" err="1" smtClean="0">
                <a:solidFill>
                  <a:srgbClr val="0000CC"/>
                </a:solidFill>
                <a:latin typeface="Comic Sans MS" pitchFamily="66" charset="0"/>
              </a:rPr>
              <a:t>em</a:t>
            </a:r>
            <a:r>
              <a:rPr lang="en-US" sz="1600" dirty="0" smtClean="0">
                <a:solidFill>
                  <a:srgbClr val="0000CC"/>
                </a:solidFill>
                <a:latin typeface="Comic Sans MS" pitchFamily="66" charset="0"/>
              </a:rPr>
              <a:t> </a:t>
            </a:r>
            <a:r>
              <a:rPr lang="en-US" sz="1600" dirty="0" err="1" smtClean="0">
                <a:solidFill>
                  <a:srgbClr val="0000CC"/>
                </a:solidFill>
                <a:latin typeface="Comic Sans MS" pitchFamily="66" charset="0"/>
              </a:rPr>
              <a:t>acidos</a:t>
            </a:r>
            <a:r>
              <a:rPr lang="en-US" sz="1600" dirty="0" smtClean="0">
                <a:solidFill>
                  <a:srgbClr val="0000CC"/>
                </a:solidFill>
                <a:latin typeface="Comic Sans MS" pitchFamily="66" charset="0"/>
              </a:rPr>
              <a:t> </a:t>
            </a:r>
            <a:r>
              <a:rPr lang="en-US" sz="1600" dirty="0" err="1" smtClean="0">
                <a:solidFill>
                  <a:srgbClr val="0000CC"/>
                </a:solidFill>
                <a:latin typeface="Comic Sans MS" pitchFamily="66" charset="0"/>
              </a:rPr>
              <a:t>nucleicos</a:t>
            </a:r>
            <a:endParaRPr lang="en-US" altLang="en-US" sz="1600" b="1" dirty="0">
              <a:solidFill>
                <a:srgbClr val="0000CC"/>
              </a:solidFill>
              <a:latin typeface="Comic Sans MS" pitchFamily="66" charset="0"/>
              <a:cs typeface="Arial" panose="020B0604020202020204" pitchFamily="34" charset="0"/>
            </a:endParaRPr>
          </a:p>
        </p:txBody>
      </p:sp>
      <p:sp>
        <p:nvSpPr>
          <p:cNvPr id="5" name="Rectangle 2"/>
          <p:cNvSpPr txBox="1">
            <a:spLocks noChangeArrowheads="1"/>
          </p:cNvSpPr>
          <p:nvPr/>
        </p:nvSpPr>
        <p:spPr>
          <a:xfrm>
            <a:off x="3059832" y="476672"/>
            <a:ext cx="2736304" cy="59432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err="1">
                <a:solidFill>
                  <a:srgbClr val="0000CC"/>
                </a:solidFill>
                <a:latin typeface="Comic Sans MS" pitchFamily="66" charset="0"/>
                <a:ea typeface="+mj-ea"/>
                <a:cs typeface="+mj-cs"/>
              </a:rPr>
              <a:t>Análise</a:t>
            </a:r>
            <a:r>
              <a:rPr lang="en-US" sz="2400" b="1" dirty="0">
                <a:solidFill>
                  <a:srgbClr val="0000CC"/>
                </a:solidFill>
                <a:latin typeface="Comic Sans MS" pitchFamily="66" charset="0"/>
                <a:ea typeface="+mj-ea"/>
                <a:cs typeface="+mj-cs"/>
              </a:rPr>
              <a:t> de D</a:t>
            </a:r>
            <a:r>
              <a:rPr kumimoji="0" lang="en-US" sz="2400" b="1" i="0" u="none" strike="noStrike" kern="1200" cap="none" spc="0" normalizeH="0" baseline="0" noProof="0" dirty="0">
                <a:ln>
                  <a:noFill/>
                </a:ln>
                <a:solidFill>
                  <a:srgbClr val="0000CC"/>
                </a:solidFill>
                <a:effectLst/>
                <a:uLnTx/>
                <a:uFillTx/>
                <a:latin typeface="Comic Sans MS" pitchFamily="66" charset="0"/>
                <a:ea typeface="+mj-ea"/>
                <a:cs typeface="+mj-cs"/>
              </a:rPr>
              <a:t>NA</a:t>
            </a:r>
          </a:p>
        </p:txBody>
      </p:sp>
      <p:cxnSp>
        <p:nvCxnSpPr>
          <p:cNvPr id="6" name="Straight Connector 5"/>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srcRect l="8489" t="10914" r="11387" b="5516"/>
          <a:stretch>
            <a:fillRect/>
          </a:stretch>
        </p:blipFill>
        <p:spPr bwMode="auto">
          <a:xfrm>
            <a:off x="5479446" y="3886587"/>
            <a:ext cx="3454039" cy="2704325"/>
          </a:xfrm>
          <a:prstGeom prst="rect">
            <a:avLst/>
          </a:prstGeom>
          <a:noFill/>
          <a:ln w="9525">
            <a:noFill/>
            <a:miter lim="800000"/>
            <a:headEnd/>
            <a:tailEnd/>
          </a:ln>
        </p:spPr>
      </p:pic>
      <p:sp>
        <p:nvSpPr>
          <p:cNvPr id="9" name="TextBox 8"/>
          <p:cNvSpPr txBox="1"/>
          <p:nvPr/>
        </p:nvSpPr>
        <p:spPr>
          <a:xfrm>
            <a:off x="1219200" y="1857375"/>
            <a:ext cx="855491" cy="461665"/>
          </a:xfrm>
          <a:prstGeom prst="rect">
            <a:avLst/>
          </a:prstGeom>
          <a:noFill/>
        </p:spPr>
        <p:txBody>
          <a:bodyPr wrap="none" rtlCol="0">
            <a:spAutoFit/>
          </a:bodyPr>
          <a:lstStyle/>
          <a:p>
            <a:r>
              <a:rPr lang="en-US" sz="1200" dirty="0"/>
              <a:t>Fixed cells </a:t>
            </a:r>
          </a:p>
          <a:p>
            <a:r>
              <a:rPr lang="en-US" sz="1200" dirty="0"/>
              <a:t>(on slides)</a:t>
            </a:r>
          </a:p>
        </p:txBody>
      </p:sp>
      <p:pic>
        <p:nvPicPr>
          <p:cNvPr id="12" name="Picture 3"/>
          <p:cNvPicPr>
            <a:picLocks noChangeAspect="1" noChangeArrowheads="1"/>
          </p:cNvPicPr>
          <p:nvPr/>
        </p:nvPicPr>
        <p:blipFill>
          <a:blip r:embed="rId3" cstate="print"/>
          <a:srcRect l="88250" t="53188" r="3163" b="10818"/>
          <a:stretch>
            <a:fillRect/>
          </a:stretch>
        </p:blipFill>
        <p:spPr bwMode="auto">
          <a:xfrm>
            <a:off x="2381251" y="5419725"/>
            <a:ext cx="683232" cy="106680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590550" y="2286000"/>
            <a:ext cx="4600936" cy="3028950"/>
          </a:xfrm>
          <a:prstGeom prst="rect">
            <a:avLst/>
          </a:prstGeom>
          <a:noFill/>
          <a:ln w="9525">
            <a:noFill/>
            <a:miter lim="800000"/>
            <a:headEnd/>
            <a:tailEnd/>
          </a:ln>
        </p:spPr>
      </p:pic>
      <p:sp>
        <p:nvSpPr>
          <p:cNvPr id="17" name="Freeform 16"/>
          <p:cNvSpPr/>
          <p:nvPr/>
        </p:nvSpPr>
        <p:spPr>
          <a:xfrm>
            <a:off x="1543050" y="5238750"/>
            <a:ext cx="933450" cy="800100"/>
          </a:xfrm>
          <a:custGeom>
            <a:avLst/>
            <a:gdLst>
              <a:gd name="connsiteX0" fmla="*/ 0 w 933450"/>
              <a:gd name="connsiteY0" fmla="*/ 0 h 1066800"/>
              <a:gd name="connsiteX1" fmla="*/ 114300 w 933450"/>
              <a:gd name="connsiteY1" fmla="*/ 419100 h 1066800"/>
              <a:gd name="connsiteX2" fmla="*/ 400050 w 933450"/>
              <a:gd name="connsiteY2" fmla="*/ 800100 h 1066800"/>
              <a:gd name="connsiteX3" fmla="*/ 933450 w 93345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933450" h="1066800">
                <a:moveTo>
                  <a:pt x="0" y="0"/>
                </a:moveTo>
                <a:cubicBezTo>
                  <a:pt x="23812" y="142875"/>
                  <a:pt x="47625" y="285750"/>
                  <a:pt x="114300" y="419100"/>
                </a:cubicBezTo>
                <a:cubicBezTo>
                  <a:pt x="180975" y="552450"/>
                  <a:pt x="263525" y="692150"/>
                  <a:pt x="400050" y="800100"/>
                </a:cubicBezTo>
                <a:cubicBezTo>
                  <a:pt x="536575" y="908050"/>
                  <a:pt x="735012" y="987425"/>
                  <a:pt x="933450" y="1066800"/>
                </a:cubicBezTo>
              </a:path>
            </a:pathLst>
          </a:cu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933700" y="6115050"/>
            <a:ext cx="1107034" cy="276999"/>
          </a:xfrm>
          <a:prstGeom prst="rect">
            <a:avLst/>
          </a:prstGeom>
          <a:noFill/>
        </p:spPr>
        <p:txBody>
          <a:bodyPr wrap="none" rtlCol="0">
            <a:spAutoFit/>
          </a:bodyPr>
          <a:lstStyle/>
          <a:p>
            <a:r>
              <a:rPr lang="en-US" sz="1200" dirty="0"/>
              <a:t>Gene detected</a:t>
            </a:r>
          </a:p>
        </p:txBody>
      </p:sp>
      <p:sp>
        <p:nvSpPr>
          <p:cNvPr id="19" name="Rounded Rectangle 18"/>
          <p:cNvSpPr/>
          <p:nvPr/>
        </p:nvSpPr>
        <p:spPr>
          <a:xfrm>
            <a:off x="1276350" y="2305050"/>
            <a:ext cx="714374" cy="1076325"/>
          </a:xfrm>
          <a:prstGeom prst="round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0" y="3952875"/>
            <a:ext cx="803169" cy="461665"/>
          </a:xfrm>
          <a:prstGeom prst="rect">
            <a:avLst/>
          </a:prstGeom>
          <a:solidFill>
            <a:schemeClr val="accent3">
              <a:lumMod val="75000"/>
            </a:schemeClr>
          </a:solidFill>
        </p:spPr>
        <p:txBody>
          <a:bodyPr wrap="none" rtlCol="0">
            <a:spAutoFit/>
          </a:bodyPr>
          <a:lstStyle/>
          <a:p>
            <a:r>
              <a:rPr lang="en-US" sz="1200" dirty="0"/>
              <a:t>Denature </a:t>
            </a:r>
          </a:p>
          <a:p>
            <a:r>
              <a:rPr lang="en-US" sz="1200" dirty="0"/>
              <a:t>of DNA</a:t>
            </a:r>
          </a:p>
        </p:txBody>
      </p:sp>
      <p:sp>
        <p:nvSpPr>
          <p:cNvPr id="21" name="TextBox 20"/>
          <p:cNvSpPr txBox="1"/>
          <p:nvPr/>
        </p:nvSpPr>
        <p:spPr>
          <a:xfrm>
            <a:off x="4143375" y="2447925"/>
            <a:ext cx="1336071" cy="276999"/>
          </a:xfrm>
          <a:prstGeom prst="rect">
            <a:avLst/>
          </a:prstGeom>
          <a:solidFill>
            <a:schemeClr val="accent3">
              <a:lumMod val="75000"/>
            </a:schemeClr>
          </a:solidFill>
        </p:spPr>
        <p:txBody>
          <a:bodyPr wrap="none" rtlCol="0">
            <a:spAutoFit/>
          </a:bodyPr>
          <a:lstStyle/>
          <a:p>
            <a:r>
              <a:rPr lang="en-US" sz="1200" dirty="0"/>
              <a:t>Denature of probe</a:t>
            </a:r>
          </a:p>
        </p:txBody>
      </p:sp>
      <p:cxnSp>
        <p:nvCxnSpPr>
          <p:cNvPr id="23" name="Straight Connector 22"/>
          <p:cNvCxnSpPr/>
          <p:nvPr/>
        </p:nvCxnSpPr>
        <p:spPr>
          <a:xfrm flipV="1">
            <a:off x="3962400" y="2733675"/>
            <a:ext cx="409575" cy="2667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09800" y="2085975"/>
            <a:ext cx="1454950" cy="276999"/>
          </a:xfrm>
          <a:prstGeom prst="rect">
            <a:avLst/>
          </a:prstGeom>
          <a:solidFill>
            <a:schemeClr val="accent3">
              <a:lumMod val="75000"/>
            </a:schemeClr>
          </a:solidFill>
        </p:spPr>
        <p:txBody>
          <a:bodyPr wrap="none" rtlCol="0">
            <a:spAutoFit/>
          </a:bodyPr>
          <a:lstStyle/>
          <a:p>
            <a:r>
              <a:rPr lang="en-US" sz="1200" dirty="0" err="1"/>
              <a:t>Labelling</a:t>
            </a:r>
            <a:r>
              <a:rPr lang="en-US" sz="1200" dirty="0"/>
              <a:t> with probe</a:t>
            </a:r>
          </a:p>
        </p:txBody>
      </p:sp>
      <p:cxnSp>
        <p:nvCxnSpPr>
          <p:cNvPr id="26" name="Straight Connector 25"/>
          <p:cNvCxnSpPr/>
          <p:nvPr/>
        </p:nvCxnSpPr>
        <p:spPr>
          <a:xfrm flipH="1">
            <a:off x="2276475" y="2362200"/>
            <a:ext cx="180975" cy="73342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0" idx="0"/>
          </p:cNvCxnSpPr>
          <p:nvPr/>
        </p:nvCxnSpPr>
        <p:spPr>
          <a:xfrm flipH="1">
            <a:off x="401585" y="3867150"/>
            <a:ext cx="341365" cy="8572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771650" y="5133975"/>
            <a:ext cx="1911036" cy="276999"/>
          </a:xfrm>
          <a:prstGeom prst="rect">
            <a:avLst/>
          </a:prstGeom>
          <a:solidFill>
            <a:schemeClr val="accent3">
              <a:lumMod val="75000"/>
            </a:schemeClr>
          </a:solidFill>
        </p:spPr>
        <p:txBody>
          <a:bodyPr wrap="none" rtlCol="0">
            <a:spAutoFit/>
          </a:bodyPr>
          <a:lstStyle/>
          <a:p>
            <a:r>
              <a:rPr lang="en-US" sz="1200" dirty="0"/>
              <a:t>Hybridization of DNA-Probe</a:t>
            </a:r>
          </a:p>
        </p:txBody>
      </p:sp>
      <p:cxnSp>
        <p:nvCxnSpPr>
          <p:cNvPr id="31" name="Straight Connector 30"/>
          <p:cNvCxnSpPr/>
          <p:nvPr/>
        </p:nvCxnSpPr>
        <p:spPr>
          <a:xfrm>
            <a:off x="1971675" y="4705350"/>
            <a:ext cx="228600" cy="4572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45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00" t="42445" r="44132" b="37288"/>
          <a:stretch/>
        </p:blipFill>
        <p:spPr>
          <a:xfrm>
            <a:off x="3060934" y="3993541"/>
            <a:ext cx="3057268" cy="2864459"/>
          </a:xfrm>
          <a:prstGeom prst="rect">
            <a:avLst/>
          </a:prstGeom>
        </p:spPr>
      </p:pic>
      <p:sp>
        <p:nvSpPr>
          <p:cNvPr id="3" name="Rectangle 2"/>
          <p:cNvSpPr txBox="1">
            <a:spLocks noChangeArrowheads="1"/>
          </p:cNvSpPr>
          <p:nvPr/>
        </p:nvSpPr>
        <p:spPr>
          <a:xfrm>
            <a:off x="3059832" y="476672"/>
            <a:ext cx="2736304" cy="59432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err="1">
                <a:solidFill>
                  <a:srgbClr val="0000CC"/>
                </a:solidFill>
                <a:latin typeface="Comic Sans MS" pitchFamily="66" charset="0"/>
                <a:ea typeface="+mj-ea"/>
                <a:cs typeface="+mj-cs"/>
              </a:rPr>
              <a:t>Análise</a:t>
            </a:r>
            <a:r>
              <a:rPr lang="en-US" sz="2400" b="1" dirty="0">
                <a:solidFill>
                  <a:srgbClr val="0000CC"/>
                </a:solidFill>
                <a:latin typeface="Comic Sans MS" pitchFamily="66" charset="0"/>
                <a:ea typeface="+mj-ea"/>
                <a:cs typeface="+mj-cs"/>
              </a:rPr>
              <a:t> de D</a:t>
            </a:r>
            <a:r>
              <a:rPr kumimoji="0" lang="en-US" sz="2400" b="1" i="0" u="none" strike="noStrike" kern="1200" cap="none" spc="0" normalizeH="0" baseline="0" noProof="0" dirty="0">
                <a:ln>
                  <a:noFill/>
                </a:ln>
                <a:solidFill>
                  <a:srgbClr val="0000CC"/>
                </a:solidFill>
                <a:effectLst/>
                <a:uLnTx/>
                <a:uFillTx/>
                <a:latin typeface="Comic Sans MS" pitchFamily="66" charset="0"/>
                <a:ea typeface="+mj-ea"/>
                <a:cs typeface="+mj-cs"/>
              </a:rPr>
              <a:t>NA</a:t>
            </a:r>
          </a:p>
        </p:txBody>
      </p:sp>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2100641" y="1563624"/>
            <a:ext cx="4956428" cy="2356583"/>
          </a:xfrm>
          <a:prstGeom prst="rect">
            <a:avLst/>
          </a:prstGeom>
        </p:spPr>
      </p:pic>
    </p:spTree>
    <p:extLst>
      <p:ext uri="{BB962C8B-B14F-4D97-AF65-F5344CB8AC3E}">
        <p14:creationId xmlns:p14="http://schemas.microsoft.com/office/powerpoint/2010/main" val="4239126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igure 9-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838" y="1479417"/>
            <a:ext cx="6814456" cy="458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3" name="Text Box 3"/>
          <p:cNvSpPr txBox="1">
            <a:spLocks noChangeArrowheads="1"/>
          </p:cNvSpPr>
          <p:nvPr/>
        </p:nvSpPr>
        <p:spPr bwMode="auto">
          <a:xfrm>
            <a:off x="0" y="6553200"/>
            <a:ext cx="906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pt-PT" sz="1100">
                <a:solidFill>
                  <a:srgbClr val="000000"/>
                </a:solidFill>
                <a:latin typeface="Arial" panose="020B0604020202020204" pitchFamily="34" charset="0"/>
              </a:rPr>
              <a:t>Figure 9-13 </a:t>
            </a:r>
            <a:r>
              <a:rPr lang="en-US" altLang="pt-PT" sz="1100" i="1">
                <a:solidFill>
                  <a:srgbClr val="000000"/>
                </a:solidFill>
                <a:latin typeface="Arial" panose="020B0604020202020204" pitchFamily="34" charset="0"/>
              </a:rPr>
              <a:t> Molecular Biology of the Cell</a:t>
            </a:r>
            <a:r>
              <a:rPr lang="en-US" altLang="pt-PT" sz="1100">
                <a:solidFill>
                  <a:srgbClr val="000000"/>
                </a:solidFill>
                <a:latin typeface="Arial" panose="020B0604020202020204" pitchFamily="34" charset="0"/>
              </a:rPr>
              <a:t> (© Garland Science 2008)</a:t>
            </a:r>
          </a:p>
        </p:txBody>
      </p:sp>
      <p:sp>
        <p:nvSpPr>
          <p:cNvPr id="4" name="Rectangle 2"/>
          <p:cNvSpPr txBox="1">
            <a:spLocks noChangeArrowheads="1"/>
          </p:cNvSpPr>
          <p:nvPr/>
        </p:nvSpPr>
        <p:spPr>
          <a:xfrm>
            <a:off x="2705264" y="476672"/>
            <a:ext cx="3768609" cy="59432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0000CC"/>
                </a:solidFill>
                <a:effectLst/>
                <a:uLnTx/>
                <a:uFillTx/>
                <a:latin typeface="Comic Sans MS" pitchFamily="66" charset="0"/>
                <a:ea typeface="+mj-ea"/>
                <a:cs typeface="+mj-cs"/>
              </a:rPr>
              <a:t>Análise</a:t>
            </a:r>
            <a:r>
              <a:rPr kumimoji="0" lang="en-US" sz="2400" b="1" i="0" u="none" strike="noStrike" kern="1200" cap="none" spc="0" normalizeH="0" baseline="0" noProof="0" dirty="0">
                <a:ln>
                  <a:noFill/>
                </a:ln>
                <a:solidFill>
                  <a:srgbClr val="0000CC"/>
                </a:solidFill>
                <a:effectLst/>
                <a:uLnTx/>
                <a:uFillTx/>
                <a:latin typeface="Comic Sans MS" pitchFamily="66" charset="0"/>
                <a:ea typeface="+mj-ea"/>
                <a:cs typeface="+mj-cs"/>
              </a:rPr>
              <a:t> de DNA / RNA</a:t>
            </a:r>
          </a:p>
        </p:txBody>
      </p:sp>
      <p:cxnSp>
        <p:nvCxnSpPr>
          <p:cNvPr id="5" name="Straight Connector 4"/>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882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3"/>
          <p:cNvSpPr txBox="1">
            <a:spLocks noChangeArrowheads="1"/>
          </p:cNvSpPr>
          <p:nvPr/>
        </p:nvSpPr>
        <p:spPr bwMode="auto">
          <a:xfrm>
            <a:off x="0" y="6553200"/>
            <a:ext cx="906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pt-PT" sz="1100">
                <a:solidFill>
                  <a:srgbClr val="000000"/>
                </a:solidFill>
                <a:latin typeface="Arial" panose="020B0604020202020204" pitchFamily="34" charset="0"/>
              </a:rPr>
              <a:t>Figure 9-14 </a:t>
            </a:r>
            <a:r>
              <a:rPr lang="en-US" altLang="pt-PT" sz="1100" i="1">
                <a:solidFill>
                  <a:srgbClr val="000000"/>
                </a:solidFill>
                <a:latin typeface="Arial" panose="020B0604020202020204" pitchFamily="34" charset="0"/>
              </a:rPr>
              <a:t> Molecular Biology of the Cell</a:t>
            </a:r>
            <a:r>
              <a:rPr lang="en-US" altLang="pt-PT" sz="1100">
                <a:solidFill>
                  <a:srgbClr val="000000"/>
                </a:solidFill>
                <a:latin typeface="Arial" panose="020B0604020202020204" pitchFamily="34" charset="0"/>
              </a:rPr>
              <a:t> (© Garland Science 2008)</a:t>
            </a:r>
          </a:p>
        </p:txBody>
      </p:sp>
      <p:pic>
        <p:nvPicPr>
          <p:cNvPr id="123910" name="Picture 6" descr="figure 9-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4297" y="1418612"/>
            <a:ext cx="2422103" cy="472248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03298" y="520064"/>
            <a:ext cx="3461204" cy="461665"/>
          </a:xfrm>
          <a:prstGeom prst="rect">
            <a:avLst/>
          </a:prstGeom>
          <a:noFill/>
        </p:spPr>
        <p:txBody>
          <a:bodyPr wrap="none" rtlCol="0">
            <a:spAutoFit/>
          </a:bodyPr>
          <a:lstStyle/>
          <a:p>
            <a:r>
              <a:rPr lang="en-US" sz="2400" b="1" dirty="0" err="1">
                <a:solidFill>
                  <a:srgbClr val="0000CC"/>
                </a:solidFill>
                <a:latin typeface="Comic Sans MS" pitchFamily="66" charset="0"/>
              </a:rPr>
              <a:t>Fluorescência</a:t>
            </a:r>
            <a:r>
              <a:rPr lang="en-US" sz="2400" b="1" dirty="0">
                <a:solidFill>
                  <a:srgbClr val="0000CC"/>
                </a:solidFill>
                <a:latin typeface="Comic Sans MS" pitchFamily="66" charset="0"/>
              </a:rPr>
              <a:t> </a:t>
            </a:r>
            <a:r>
              <a:rPr lang="en-US" sz="2400" b="1" dirty="0" err="1">
                <a:solidFill>
                  <a:srgbClr val="0000CC"/>
                </a:solidFill>
                <a:latin typeface="Comic Sans MS" pitchFamily="66" charset="0"/>
              </a:rPr>
              <a:t>Química</a:t>
            </a:r>
            <a:endParaRPr lang="en-US" sz="2400" b="1" dirty="0">
              <a:solidFill>
                <a:srgbClr val="0000CC"/>
              </a:solidFill>
              <a:latin typeface="Comic Sans MS" pitchFamily="66" charset="0"/>
            </a:endParaRPr>
          </a:p>
        </p:txBody>
      </p:sp>
    </p:spTree>
    <p:extLst>
      <p:ext uri="{BB962C8B-B14F-4D97-AF65-F5344CB8AC3E}">
        <p14:creationId xmlns:p14="http://schemas.microsoft.com/office/powerpoint/2010/main" val="147555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3059832" y="476672"/>
            <a:ext cx="2736304" cy="594320"/>
          </a:xfrm>
        </p:spPr>
        <p:txBody>
          <a:bodyPr>
            <a:normAutofit/>
          </a:bodyPr>
          <a:lstStyle/>
          <a:p>
            <a:r>
              <a:rPr lang="en-US" sz="2400" b="1" dirty="0" err="1">
                <a:solidFill>
                  <a:srgbClr val="0000CC"/>
                </a:solidFill>
                <a:latin typeface="Comic Sans MS" pitchFamily="66" charset="0"/>
              </a:rPr>
              <a:t>Análise</a:t>
            </a:r>
            <a:r>
              <a:rPr lang="en-US" sz="2400" b="1" dirty="0">
                <a:solidFill>
                  <a:srgbClr val="0000CC"/>
                </a:solidFill>
                <a:latin typeface="Comic Sans MS" pitchFamily="66" charset="0"/>
              </a:rPr>
              <a:t> de RNA</a:t>
            </a:r>
          </a:p>
        </p:txBody>
      </p:sp>
      <p:graphicFrame>
        <p:nvGraphicFramePr>
          <p:cNvPr id="267536" name="Group 272"/>
          <p:cNvGraphicFramePr>
            <a:graphicFrameLocks noGrp="1"/>
          </p:cNvGraphicFramePr>
          <p:nvPr>
            <p:ph type="tbl" idx="1"/>
            <p:extLst>
              <p:ext uri="{D42A27DB-BD31-4B8C-83A1-F6EECF244321}">
                <p14:modId xmlns:p14="http://schemas.microsoft.com/office/powerpoint/2010/main" val="697699353"/>
              </p:ext>
            </p:extLst>
          </p:nvPr>
        </p:nvGraphicFramePr>
        <p:xfrm>
          <a:off x="480059" y="2189177"/>
          <a:ext cx="9098280" cy="3444240"/>
        </p:xfrm>
        <a:graphic>
          <a:graphicData uri="http://schemas.openxmlformats.org/drawingml/2006/table">
            <a:tbl>
              <a:tblPr/>
              <a:tblGrid>
                <a:gridCol w="3032760">
                  <a:extLst>
                    <a:ext uri="{9D8B030D-6E8A-4147-A177-3AD203B41FA5}">
                      <a16:colId xmlns:a16="http://schemas.microsoft.com/office/drawing/2014/main" val="20000"/>
                    </a:ext>
                  </a:extLst>
                </a:gridCol>
                <a:gridCol w="3032760">
                  <a:extLst>
                    <a:ext uri="{9D8B030D-6E8A-4147-A177-3AD203B41FA5}">
                      <a16:colId xmlns:a16="http://schemas.microsoft.com/office/drawing/2014/main" val="20001"/>
                    </a:ext>
                  </a:extLst>
                </a:gridCol>
                <a:gridCol w="3032760">
                  <a:extLst>
                    <a:ext uri="{9D8B030D-6E8A-4147-A177-3AD203B41FA5}">
                      <a16:colId xmlns:a16="http://schemas.microsoft.com/office/drawing/2014/main" val="20002"/>
                    </a:ext>
                  </a:extLst>
                </a:gridCol>
              </a:tblGrid>
              <a:tr h="2099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charset="0"/>
                        </a:rPr>
                        <a:t>Technique</a:t>
                      </a: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charset="0"/>
                        </a:rPr>
                        <a:t>Advantage</a:t>
                      </a: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charset="0"/>
                        </a:rPr>
                        <a:t>Disadvantage</a:t>
                      </a: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29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dirty="0">
                          <a:ln>
                            <a:noFill/>
                          </a:ln>
                          <a:solidFill>
                            <a:schemeClr val="tx1"/>
                          </a:solidFill>
                          <a:effectLst/>
                          <a:latin typeface="Times" charset="0"/>
                        </a:rPr>
                        <a:t>In situ </a:t>
                      </a:r>
                      <a:r>
                        <a:rPr kumimoji="0" lang="en-US" sz="2000" b="1" i="0" u="none" strike="noStrike" cap="none" normalizeH="0" baseline="0" dirty="0">
                          <a:ln>
                            <a:noFill/>
                          </a:ln>
                          <a:solidFill>
                            <a:schemeClr val="tx1"/>
                          </a:solidFill>
                          <a:effectLst/>
                          <a:latin typeface="Times" charset="0"/>
                        </a:rPr>
                        <a:t>hybridization</a:t>
                      </a: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charset="0"/>
                        </a:rPr>
                        <a:t>Single cell analysis,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1" u="none" strike="noStrike" cap="none" normalizeH="0" baseline="0" dirty="0">
                          <a:ln>
                            <a:noFill/>
                          </a:ln>
                          <a:solidFill>
                            <a:schemeClr val="tx1"/>
                          </a:solidFill>
                          <a:effectLst/>
                          <a:latin typeface="Times" charset="0"/>
                        </a:rPr>
                        <a:t>In situ </a:t>
                      </a:r>
                      <a:r>
                        <a:rPr kumimoji="0" lang="en-US" sz="2000" b="0" i="0" u="none" strike="noStrike" cap="none" normalizeH="0" baseline="0" dirty="0">
                          <a:ln>
                            <a:noFill/>
                          </a:ln>
                          <a:solidFill>
                            <a:schemeClr val="tx1"/>
                          </a:solidFill>
                          <a:effectLst/>
                          <a:latin typeface="Times" charset="0"/>
                        </a:rPr>
                        <a:t>spatial analysis, single cell sensitivity</a:t>
                      </a: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charset="0"/>
                        </a:rPr>
                        <a:t>Time consuming</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charset="0"/>
                        </a:rPr>
                        <a:t>Single genes</a:t>
                      </a: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99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99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99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99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99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charset="0"/>
                      </a:endParaRPr>
                    </a:p>
                  </a:txBody>
                  <a:tcPr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ounded Rectangle 3"/>
          <p:cNvSpPr/>
          <p:nvPr/>
        </p:nvSpPr>
        <p:spPr>
          <a:xfrm>
            <a:off x="432257" y="2520983"/>
            <a:ext cx="8201891" cy="11109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IMG_1184.JPG"/>
          <p:cNvPicPr>
            <a:picLocks noChangeAspect="1"/>
          </p:cNvPicPr>
          <p:nvPr/>
        </p:nvPicPr>
        <p:blipFill>
          <a:blip r:embed="rId3" cstate="print"/>
          <a:srcRect l="16224" t="13878" r="39082" b="38231"/>
          <a:stretch>
            <a:fillRect/>
          </a:stretch>
        </p:blipFill>
        <p:spPr>
          <a:xfrm>
            <a:off x="2826629" y="3956736"/>
            <a:ext cx="3169600" cy="2547258"/>
          </a:xfrm>
          <a:prstGeom prst="rect">
            <a:avLst/>
          </a:prstGeom>
        </p:spPr>
      </p:pic>
      <p:sp>
        <p:nvSpPr>
          <p:cNvPr id="8" name="TextBox 7"/>
          <p:cNvSpPr txBox="1"/>
          <p:nvPr/>
        </p:nvSpPr>
        <p:spPr>
          <a:xfrm>
            <a:off x="4734528" y="5457047"/>
            <a:ext cx="1316736" cy="369332"/>
          </a:xfrm>
          <a:prstGeom prst="rect">
            <a:avLst/>
          </a:prstGeom>
          <a:noFill/>
        </p:spPr>
        <p:txBody>
          <a:bodyPr wrap="square" rtlCol="0">
            <a:spAutoFit/>
          </a:bodyPr>
          <a:lstStyle/>
          <a:p>
            <a:r>
              <a:rPr lang="en-US" dirty="0" err="1" smtClean="0">
                <a:solidFill>
                  <a:schemeClr val="bg1"/>
                </a:solidFill>
              </a:rPr>
              <a:t>Botão</a:t>
            </a:r>
            <a:r>
              <a:rPr lang="en-US" dirty="0" smtClean="0">
                <a:solidFill>
                  <a:schemeClr val="bg1"/>
                </a:solidFill>
              </a:rPr>
              <a:t> floral</a:t>
            </a:r>
            <a:endParaRPr lang="pt-PT" dirty="0">
              <a:solidFill>
                <a:schemeClr val="bg1"/>
              </a:solidFill>
            </a:endParaRPr>
          </a:p>
        </p:txBody>
      </p:sp>
      <p:sp>
        <p:nvSpPr>
          <p:cNvPr id="9" name="TextBox 8"/>
          <p:cNvSpPr txBox="1"/>
          <p:nvPr/>
        </p:nvSpPr>
        <p:spPr>
          <a:xfrm>
            <a:off x="3226732" y="3865857"/>
            <a:ext cx="1802467" cy="369332"/>
          </a:xfrm>
          <a:prstGeom prst="rect">
            <a:avLst/>
          </a:prstGeom>
          <a:noFill/>
        </p:spPr>
        <p:txBody>
          <a:bodyPr wrap="square" rtlCol="0">
            <a:spAutoFit/>
          </a:bodyPr>
          <a:lstStyle/>
          <a:p>
            <a:r>
              <a:rPr lang="en-US" dirty="0" err="1" smtClean="0">
                <a:solidFill>
                  <a:schemeClr val="bg1"/>
                </a:solidFill>
              </a:rPr>
              <a:t>Meristema</a:t>
            </a:r>
            <a:r>
              <a:rPr lang="en-US" dirty="0" smtClean="0">
                <a:solidFill>
                  <a:schemeClr val="bg1"/>
                </a:solidFill>
              </a:rPr>
              <a:t> apical</a:t>
            </a:r>
            <a:endParaRPr lang="pt-PT"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1974" y="834173"/>
            <a:ext cx="5302649" cy="646331"/>
          </a:xfrm>
          <a:prstGeom prst="rect">
            <a:avLst/>
          </a:prstGeom>
          <a:noFill/>
        </p:spPr>
        <p:txBody>
          <a:bodyPr wrap="square" rtlCol="0">
            <a:spAutoFit/>
          </a:bodyPr>
          <a:lstStyle/>
          <a:p>
            <a:pPr algn="ctr"/>
            <a:r>
              <a:rPr lang="en-US" b="1" dirty="0">
                <a:solidFill>
                  <a:srgbClr val="0000CC"/>
                </a:solidFill>
              </a:rPr>
              <a:t>Diagram showing the timeline of steps in the </a:t>
            </a:r>
            <a:r>
              <a:rPr lang="en-US" b="1" i="1" dirty="0">
                <a:solidFill>
                  <a:srgbClr val="0000CC"/>
                </a:solidFill>
              </a:rPr>
              <a:t>in situ</a:t>
            </a:r>
            <a:r>
              <a:rPr lang="en-US" b="1" dirty="0">
                <a:solidFill>
                  <a:srgbClr val="0000CC"/>
                </a:solidFill>
              </a:rPr>
              <a:t> hybridization protocol</a:t>
            </a:r>
            <a:endParaRPr lang="en-US" dirty="0">
              <a:solidFill>
                <a:srgbClr val="0000CC"/>
              </a:solidFill>
            </a:endParaRPr>
          </a:p>
        </p:txBody>
      </p:sp>
      <p:sp>
        <p:nvSpPr>
          <p:cNvPr id="6" name="Rounded Rectangle 5"/>
          <p:cNvSpPr/>
          <p:nvPr/>
        </p:nvSpPr>
        <p:spPr>
          <a:xfrm>
            <a:off x="1412756" y="589151"/>
            <a:ext cx="1975663" cy="34393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668773" y="4325445"/>
            <a:ext cx="2317898" cy="23305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51005" y="2243470"/>
            <a:ext cx="1796902" cy="140931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93483" y="612475"/>
            <a:ext cx="1274708" cy="600164"/>
          </a:xfrm>
          <a:prstGeom prst="rect">
            <a:avLst/>
          </a:prstGeom>
          <a:noFill/>
        </p:spPr>
        <p:txBody>
          <a:bodyPr wrap="none" rtlCol="0">
            <a:spAutoFit/>
          </a:bodyPr>
          <a:lstStyle/>
          <a:p>
            <a:r>
              <a:rPr lang="en-US" sz="1100" dirty="0"/>
              <a:t>Day 1: Plants</a:t>
            </a:r>
          </a:p>
          <a:p>
            <a:r>
              <a:rPr lang="en-US" sz="1100" dirty="0"/>
              <a:t>             - harvesting</a:t>
            </a:r>
          </a:p>
          <a:p>
            <a:r>
              <a:rPr lang="en-US" sz="1100" b="1" dirty="0"/>
              <a:t>             - FIXATION</a:t>
            </a:r>
          </a:p>
        </p:txBody>
      </p:sp>
      <p:sp>
        <p:nvSpPr>
          <p:cNvPr id="11" name="TextBox 10"/>
          <p:cNvSpPr txBox="1"/>
          <p:nvPr/>
        </p:nvSpPr>
        <p:spPr>
          <a:xfrm>
            <a:off x="1493483" y="1308339"/>
            <a:ext cx="1821332" cy="430887"/>
          </a:xfrm>
          <a:prstGeom prst="rect">
            <a:avLst/>
          </a:prstGeom>
          <a:noFill/>
        </p:spPr>
        <p:txBody>
          <a:bodyPr wrap="none" rtlCol="0">
            <a:spAutoFit/>
          </a:bodyPr>
          <a:lstStyle/>
          <a:p>
            <a:r>
              <a:rPr lang="en-US" sz="1100" dirty="0"/>
              <a:t>Day 2 - 3: Tissue preparation</a:t>
            </a:r>
          </a:p>
          <a:p>
            <a:r>
              <a:rPr lang="en-US" sz="1100" dirty="0"/>
              <a:t>                   - dehydration</a:t>
            </a:r>
          </a:p>
        </p:txBody>
      </p:sp>
      <p:sp>
        <p:nvSpPr>
          <p:cNvPr id="12" name="TextBox 11"/>
          <p:cNvSpPr txBox="1"/>
          <p:nvPr/>
        </p:nvSpPr>
        <p:spPr>
          <a:xfrm>
            <a:off x="1493483" y="1857554"/>
            <a:ext cx="1821332" cy="430887"/>
          </a:xfrm>
          <a:prstGeom prst="rect">
            <a:avLst/>
          </a:prstGeom>
          <a:noFill/>
        </p:spPr>
        <p:txBody>
          <a:bodyPr wrap="none" rtlCol="0">
            <a:spAutoFit/>
          </a:bodyPr>
          <a:lstStyle/>
          <a:p>
            <a:r>
              <a:rPr lang="en-US" sz="1100" dirty="0"/>
              <a:t>Day 4 - 7: Tissue preparation</a:t>
            </a:r>
          </a:p>
          <a:p>
            <a:r>
              <a:rPr lang="en-US" sz="1100" dirty="0"/>
              <a:t>                    -Wax infiltration</a:t>
            </a:r>
          </a:p>
        </p:txBody>
      </p:sp>
      <p:sp>
        <p:nvSpPr>
          <p:cNvPr id="13" name="TextBox 12"/>
          <p:cNvSpPr txBox="1"/>
          <p:nvPr/>
        </p:nvSpPr>
        <p:spPr>
          <a:xfrm>
            <a:off x="1493483" y="2366513"/>
            <a:ext cx="1321196" cy="261610"/>
          </a:xfrm>
          <a:prstGeom prst="rect">
            <a:avLst/>
          </a:prstGeom>
          <a:noFill/>
        </p:spPr>
        <p:txBody>
          <a:bodyPr wrap="none" rtlCol="0">
            <a:spAutoFit/>
          </a:bodyPr>
          <a:lstStyle/>
          <a:p>
            <a:r>
              <a:rPr lang="en-US" sz="1100" dirty="0"/>
              <a:t>Day 8: Tissue blocks</a:t>
            </a:r>
          </a:p>
        </p:txBody>
      </p:sp>
      <p:sp>
        <p:nvSpPr>
          <p:cNvPr id="14" name="TextBox 13"/>
          <p:cNvSpPr txBox="1"/>
          <p:nvPr/>
        </p:nvSpPr>
        <p:spPr>
          <a:xfrm>
            <a:off x="1493483" y="2769079"/>
            <a:ext cx="1560042" cy="430887"/>
          </a:xfrm>
          <a:prstGeom prst="rect">
            <a:avLst/>
          </a:prstGeom>
          <a:noFill/>
        </p:spPr>
        <p:txBody>
          <a:bodyPr wrap="none" rtlCol="0">
            <a:spAutoFit/>
          </a:bodyPr>
          <a:lstStyle/>
          <a:p>
            <a:r>
              <a:rPr lang="en-US" sz="1100" dirty="0"/>
              <a:t>Day 9: Slide preparation</a:t>
            </a:r>
          </a:p>
          <a:p>
            <a:r>
              <a:rPr lang="en-US" sz="1100" dirty="0"/>
              <a:t>              - sectioning</a:t>
            </a:r>
          </a:p>
        </p:txBody>
      </p:sp>
      <p:sp>
        <p:nvSpPr>
          <p:cNvPr id="15" name="TextBox 14"/>
          <p:cNvSpPr txBox="1"/>
          <p:nvPr/>
        </p:nvSpPr>
        <p:spPr>
          <a:xfrm>
            <a:off x="1493483" y="3295286"/>
            <a:ext cx="1959191" cy="769441"/>
          </a:xfrm>
          <a:prstGeom prst="rect">
            <a:avLst/>
          </a:prstGeom>
          <a:noFill/>
        </p:spPr>
        <p:txBody>
          <a:bodyPr wrap="none" rtlCol="0">
            <a:spAutoFit/>
          </a:bodyPr>
          <a:lstStyle/>
          <a:p>
            <a:r>
              <a:rPr lang="en-US" sz="1100" dirty="0"/>
              <a:t>Day 10: Pre-treatment </a:t>
            </a:r>
          </a:p>
          <a:p>
            <a:r>
              <a:rPr lang="en-US" sz="1100" dirty="0"/>
              <a:t>                 - De-waxing</a:t>
            </a:r>
          </a:p>
          <a:p>
            <a:r>
              <a:rPr lang="en-US" sz="1100" dirty="0"/>
              <a:t>                 -  protease treatment</a:t>
            </a:r>
          </a:p>
          <a:p>
            <a:r>
              <a:rPr lang="en-US" sz="1100" dirty="0"/>
              <a:t>                 - </a:t>
            </a:r>
            <a:r>
              <a:rPr lang="en-US" sz="1100" dirty="0" err="1"/>
              <a:t>acetylation</a:t>
            </a:r>
            <a:endParaRPr lang="en-US" sz="1100" dirty="0"/>
          </a:p>
        </p:txBody>
      </p:sp>
      <p:sp>
        <p:nvSpPr>
          <p:cNvPr id="16" name="TextBox 15"/>
          <p:cNvSpPr txBox="1"/>
          <p:nvPr/>
        </p:nvSpPr>
        <p:spPr>
          <a:xfrm>
            <a:off x="2833475" y="4278694"/>
            <a:ext cx="1412566" cy="261610"/>
          </a:xfrm>
          <a:prstGeom prst="rect">
            <a:avLst/>
          </a:prstGeom>
          <a:noFill/>
        </p:spPr>
        <p:txBody>
          <a:bodyPr wrap="none" rtlCol="0">
            <a:spAutoFit/>
          </a:bodyPr>
          <a:lstStyle/>
          <a:p>
            <a:r>
              <a:rPr lang="en-US" sz="1100" dirty="0"/>
              <a:t>Day 11: Hybridization</a:t>
            </a:r>
          </a:p>
        </p:txBody>
      </p:sp>
      <p:sp>
        <p:nvSpPr>
          <p:cNvPr id="17" name="TextBox 16"/>
          <p:cNvSpPr txBox="1"/>
          <p:nvPr/>
        </p:nvSpPr>
        <p:spPr>
          <a:xfrm>
            <a:off x="2833475" y="4612248"/>
            <a:ext cx="1702710" cy="261610"/>
          </a:xfrm>
          <a:prstGeom prst="rect">
            <a:avLst/>
          </a:prstGeom>
          <a:noFill/>
        </p:spPr>
        <p:txBody>
          <a:bodyPr wrap="none" rtlCol="0">
            <a:spAutoFit/>
          </a:bodyPr>
          <a:lstStyle/>
          <a:p>
            <a:r>
              <a:rPr lang="en-US" sz="1100" dirty="0"/>
              <a:t>Day 12: stringency washes</a:t>
            </a:r>
          </a:p>
        </p:txBody>
      </p:sp>
      <p:sp>
        <p:nvSpPr>
          <p:cNvPr id="18" name="TextBox 17"/>
          <p:cNvSpPr txBox="1"/>
          <p:nvPr/>
        </p:nvSpPr>
        <p:spPr>
          <a:xfrm>
            <a:off x="2833475" y="4974558"/>
            <a:ext cx="1141659" cy="261610"/>
          </a:xfrm>
          <a:prstGeom prst="rect">
            <a:avLst/>
          </a:prstGeom>
          <a:noFill/>
        </p:spPr>
        <p:txBody>
          <a:bodyPr wrap="none" rtlCol="0">
            <a:spAutoFit/>
          </a:bodyPr>
          <a:lstStyle/>
          <a:p>
            <a:r>
              <a:rPr lang="en-US" sz="1100" dirty="0"/>
              <a:t>Day 13: Washing</a:t>
            </a:r>
          </a:p>
        </p:txBody>
      </p:sp>
      <p:sp>
        <p:nvSpPr>
          <p:cNvPr id="19" name="TextBox 18"/>
          <p:cNvSpPr txBox="1"/>
          <p:nvPr/>
        </p:nvSpPr>
        <p:spPr>
          <a:xfrm>
            <a:off x="2833474" y="5264982"/>
            <a:ext cx="2204450" cy="769441"/>
          </a:xfrm>
          <a:prstGeom prst="rect">
            <a:avLst/>
          </a:prstGeom>
          <a:noFill/>
        </p:spPr>
        <p:txBody>
          <a:bodyPr wrap="none" rtlCol="0">
            <a:spAutoFit/>
          </a:bodyPr>
          <a:lstStyle/>
          <a:p>
            <a:r>
              <a:rPr lang="en-US" sz="1100" dirty="0"/>
              <a:t>Day 14: Immunological detection</a:t>
            </a:r>
          </a:p>
          <a:p>
            <a:r>
              <a:rPr lang="en-US" sz="1100" dirty="0"/>
              <a:t>                - Staining with Anti-Dig-AP</a:t>
            </a:r>
          </a:p>
          <a:p>
            <a:r>
              <a:rPr lang="en-US" sz="1100" dirty="0"/>
              <a:t>                - colorimetric substrate</a:t>
            </a:r>
          </a:p>
          <a:p>
            <a:r>
              <a:rPr lang="en-US" sz="1100" dirty="0"/>
              <a:t>                - slide mounting</a:t>
            </a:r>
          </a:p>
        </p:txBody>
      </p:sp>
      <p:sp>
        <p:nvSpPr>
          <p:cNvPr id="20" name="TextBox 19"/>
          <p:cNvSpPr txBox="1"/>
          <p:nvPr/>
        </p:nvSpPr>
        <p:spPr>
          <a:xfrm>
            <a:off x="2833475" y="6179381"/>
            <a:ext cx="1332416" cy="261610"/>
          </a:xfrm>
          <a:prstGeom prst="rect">
            <a:avLst/>
          </a:prstGeom>
          <a:solidFill>
            <a:srgbClr val="CC3300"/>
          </a:solidFill>
        </p:spPr>
        <p:txBody>
          <a:bodyPr wrap="none" rtlCol="0">
            <a:spAutoFit/>
          </a:bodyPr>
          <a:lstStyle/>
          <a:p>
            <a:r>
              <a:rPr lang="en-US" sz="1100" b="1" dirty="0"/>
              <a:t>Day 15: Microscopy</a:t>
            </a:r>
          </a:p>
        </p:txBody>
      </p:sp>
      <p:sp>
        <p:nvSpPr>
          <p:cNvPr id="21" name="TextBox 20"/>
          <p:cNvSpPr txBox="1"/>
          <p:nvPr/>
        </p:nvSpPr>
        <p:spPr>
          <a:xfrm>
            <a:off x="4081406" y="2297484"/>
            <a:ext cx="1670650" cy="430887"/>
          </a:xfrm>
          <a:prstGeom prst="rect">
            <a:avLst/>
          </a:prstGeom>
          <a:noFill/>
          <a:effectLst>
            <a:outerShdw blurRad="50800" dist="50800" dir="5400000" algn="ctr" rotWithShape="0">
              <a:srgbClr val="000000">
                <a:alpha val="0"/>
              </a:srgbClr>
            </a:outerShdw>
          </a:effectLst>
        </p:spPr>
        <p:txBody>
          <a:bodyPr wrap="none" rtlCol="0">
            <a:spAutoFit/>
          </a:bodyPr>
          <a:lstStyle/>
          <a:p>
            <a:r>
              <a:rPr lang="en-US" sz="1100" dirty="0"/>
              <a:t>Day 3: Probe transcription</a:t>
            </a:r>
          </a:p>
          <a:p>
            <a:r>
              <a:rPr lang="en-US" sz="1100" dirty="0"/>
              <a:t>(requires probe template)</a:t>
            </a:r>
          </a:p>
        </p:txBody>
      </p:sp>
      <p:sp>
        <p:nvSpPr>
          <p:cNvPr id="22" name="TextBox 21"/>
          <p:cNvSpPr txBox="1"/>
          <p:nvPr/>
        </p:nvSpPr>
        <p:spPr>
          <a:xfrm>
            <a:off x="4081406" y="2915711"/>
            <a:ext cx="1521570" cy="261610"/>
          </a:xfrm>
          <a:prstGeom prst="rect">
            <a:avLst/>
          </a:prstGeom>
          <a:noFill/>
        </p:spPr>
        <p:txBody>
          <a:bodyPr wrap="none" rtlCol="0">
            <a:spAutoFit/>
          </a:bodyPr>
          <a:lstStyle/>
          <a:p>
            <a:r>
              <a:rPr lang="en-US" sz="1100" dirty="0"/>
              <a:t>Day 4: Probe hydrolysis</a:t>
            </a:r>
          </a:p>
        </p:txBody>
      </p:sp>
      <p:sp>
        <p:nvSpPr>
          <p:cNvPr id="23" name="TextBox 22"/>
          <p:cNvSpPr txBox="1"/>
          <p:nvPr/>
        </p:nvSpPr>
        <p:spPr>
          <a:xfrm>
            <a:off x="4081406" y="3358533"/>
            <a:ext cx="1762021" cy="261610"/>
          </a:xfrm>
          <a:prstGeom prst="rect">
            <a:avLst/>
          </a:prstGeom>
          <a:noFill/>
        </p:spPr>
        <p:txBody>
          <a:bodyPr wrap="none" rtlCol="0">
            <a:spAutoFit/>
          </a:bodyPr>
          <a:lstStyle/>
          <a:p>
            <a:r>
              <a:rPr lang="en-US" sz="1100" dirty="0"/>
              <a:t>Day 5: Colorimetric analysis</a:t>
            </a:r>
          </a:p>
        </p:txBody>
      </p:sp>
      <p:cxnSp>
        <p:nvCxnSpPr>
          <p:cNvPr id="25" name="Straight Connector 24"/>
          <p:cNvCxnSpPr/>
          <p:nvPr/>
        </p:nvCxnSpPr>
        <p:spPr>
          <a:xfrm>
            <a:off x="2272736" y="1181818"/>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72736" y="1705154"/>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72736" y="2257244"/>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72736" y="2602301"/>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72736" y="3163018"/>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27592" y="2714427"/>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827592" y="3177377"/>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45153" y="4505857"/>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45153" y="4842286"/>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45153" y="5178717"/>
            <a:ext cx="0" cy="172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545153" y="6006852"/>
            <a:ext cx="0" cy="172529"/>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27592" y="3651853"/>
            <a:ext cx="0" cy="5760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275615" y="4226938"/>
            <a:ext cx="255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279924" y="4037142"/>
            <a:ext cx="0" cy="1800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45153" y="421830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2"/>
          <p:cNvSpPr>
            <a:spLocks noGrp="1" noChangeArrowheads="1"/>
          </p:cNvSpPr>
          <p:nvPr>
            <p:ph type="title"/>
          </p:nvPr>
        </p:nvSpPr>
        <p:spPr>
          <a:xfrm>
            <a:off x="6539022" y="0"/>
            <a:ext cx="2604977" cy="659219"/>
          </a:xfrm>
        </p:spPr>
        <p:txBody>
          <a:bodyPr>
            <a:normAutofit fontScale="90000"/>
          </a:bodyPr>
          <a:lstStyle/>
          <a:p>
            <a:r>
              <a:rPr lang="en-US" u="sng" dirty="0">
                <a:solidFill>
                  <a:srgbClr val="0000CC"/>
                </a:solidFill>
              </a:rPr>
              <a:t>Procedure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ve-57-33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6148" y="2560319"/>
            <a:ext cx="4356716" cy="3125189"/>
          </a:xfrm>
          <a:prstGeom prst="rect">
            <a:avLst/>
          </a:prstGeom>
        </p:spPr>
      </p:pic>
      <p:sp>
        <p:nvSpPr>
          <p:cNvPr id="2" name="TextBox 1"/>
          <p:cNvSpPr txBox="1"/>
          <p:nvPr/>
        </p:nvSpPr>
        <p:spPr>
          <a:xfrm>
            <a:off x="4370464" y="1938528"/>
            <a:ext cx="728084" cy="369332"/>
          </a:xfrm>
          <a:prstGeom prst="rect">
            <a:avLst/>
          </a:prstGeom>
          <a:noFill/>
        </p:spPr>
        <p:txBody>
          <a:bodyPr wrap="none" rtlCol="0">
            <a:spAutoFit/>
          </a:bodyPr>
          <a:lstStyle/>
          <a:p>
            <a:r>
              <a:rPr lang="en-US" dirty="0" smtClean="0"/>
              <a:t>Video</a:t>
            </a:r>
            <a:endParaRPr lang="pt-PT" dirty="0"/>
          </a:p>
        </p:txBody>
      </p:sp>
    </p:spTree>
    <p:extLst>
      <p:ext uri="{BB962C8B-B14F-4D97-AF65-F5344CB8AC3E}">
        <p14:creationId xmlns:p14="http://schemas.microsoft.com/office/powerpoint/2010/main" val="2320454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192.JPG"/>
          <p:cNvPicPr>
            <a:picLocks noChangeAspect="1"/>
          </p:cNvPicPr>
          <p:nvPr/>
        </p:nvPicPr>
        <p:blipFill>
          <a:blip r:embed="rId2" cstate="print">
            <a:lum bright="-10000"/>
          </a:blip>
          <a:srcRect l="15204" t="22313" r="27449" b="34830"/>
          <a:stretch>
            <a:fillRect/>
          </a:stretch>
        </p:blipFill>
        <p:spPr>
          <a:xfrm>
            <a:off x="2425958" y="4008648"/>
            <a:ext cx="4104000" cy="2300285"/>
          </a:xfrm>
          <a:prstGeom prst="rect">
            <a:avLst/>
          </a:prstGeom>
        </p:spPr>
      </p:pic>
      <p:pic>
        <p:nvPicPr>
          <p:cNvPr id="6" name="Picture 5" descr="IMG_1191.JPG"/>
          <p:cNvPicPr>
            <a:picLocks noChangeAspect="1"/>
          </p:cNvPicPr>
          <p:nvPr/>
        </p:nvPicPr>
        <p:blipFill>
          <a:blip r:embed="rId3" cstate="print">
            <a:lum bright="-10000"/>
          </a:blip>
          <a:srcRect l="20816" t="27619" r="21837" b="33878"/>
          <a:stretch>
            <a:fillRect/>
          </a:stretch>
        </p:blipFill>
        <p:spPr>
          <a:xfrm>
            <a:off x="2416629" y="1800299"/>
            <a:ext cx="4104000" cy="2066605"/>
          </a:xfrm>
          <a:prstGeom prst="rect">
            <a:avLst/>
          </a:prstGeom>
        </p:spPr>
      </p:pic>
      <p:sp>
        <p:nvSpPr>
          <p:cNvPr id="7" name="Rectangle 2"/>
          <p:cNvSpPr txBox="1">
            <a:spLocks noChangeArrowheads="1"/>
          </p:cNvSpPr>
          <p:nvPr/>
        </p:nvSpPr>
        <p:spPr>
          <a:xfrm>
            <a:off x="3059832" y="476672"/>
            <a:ext cx="2736304" cy="5943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Comic Sans MS" pitchFamily="66" charset="0"/>
                <a:ea typeface="+mj-ea"/>
                <a:cs typeface="+mj-cs"/>
              </a:rPr>
              <a:t>RNA analysis</a:t>
            </a:r>
          </a:p>
        </p:txBody>
      </p:sp>
      <p:cxnSp>
        <p:nvCxnSpPr>
          <p:cNvPr id="8" name="Straight Connector 7"/>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5387" y="4614962"/>
            <a:ext cx="1737912" cy="369332"/>
          </a:xfrm>
          <a:prstGeom prst="rect">
            <a:avLst/>
          </a:prstGeom>
          <a:noFill/>
        </p:spPr>
        <p:txBody>
          <a:bodyPr wrap="none" rtlCol="0">
            <a:spAutoFit/>
          </a:bodyPr>
          <a:lstStyle/>
          <a:p>
            <a:r>
              <a:rPr lang="en-US" dirty="0"/>
              <a:t>Gene expression</a:t>
            </a:r>
          </a:p>
        </p:txBody>
      </p:sp>
      <p:cxnSp>
        <p:nvCxnSpPr>
          <p:cNvPr id="3" name="Straight Arrow Connector 2"/>
          <p:cNvCxnSpPr>
            <a:stCxn id="9" idx="3"/>
          </p:cNvCxnSpPr>
          <p:nvPr/>
        </p:nvCxnSpPr>
        <p:spPr>
          <a:xfrm flipV="1">
            <a:off x="2243299" y="4681728"/>
            <a:ext cx="1249709" cy="1179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61222" y="4094347"/>
            <a:ext cx="1316736" cy="369332"/>
          </a:xfrm>
          <a:prstGeom prst="rect">
            <a:avLst/>
          </a:prstGeom>
          <a:noFill/>
        </p:spPr>
        <p:txBody>
          <a:bodyPr wrap="square" rtlCol="0">
            <a:spAutoFit/>
          </a:bodyPr>
          <a:lstStyle/>
          <a:p>
            <a:r>
              <a:rPr lang="en-US" dirty="0" err="1" smtClean="0">
                <a:solidFill>
                  <a:schemeClr val="bg1"/>
                </a:solidFill>
              </a:rPr>
              <a:t>Botão</a:t>
            </a:r>
            <a:r>
              <a:rPr lang="en-US" dirty="0" smtClean="0">
                <a:solidFill>
                  <a:schemeClr val="bg1"/>
                </a:solidFill>
              </a:rPr>
              <a:t> floral</a:t>
            </a:r>
            <a:endParaRPr lang="pt-PT"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0986" y="2668773"/>
            <a:ext cx="1534266" cy="2862322"/>
            <a:chOff x="622407" y="3434317"/>
            <a:chExt cx="1534266" cy="2862322"/>
          </a:xfrm>
        </p:grpSpPr>
        <p:sp>
          <p:nvSpPr>
            <p:cNvPr id="5" name="Rounded Rectangle 4"/>
            <p:cNvSpPr/>
            <p:nvPr/>
          </p:nvSpPr>
          <p:spPr>
            <a:xfrm>
              <a:off x="703523" y="3540628"/>
              <a:ext cx="1307805" cy="3827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03523" y="4788180"/>
              <a:ext cx="1307805" cy="7301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2407" y="3434317"/>
              <a:ext cx="1534266" cy="2862322"/>
            </a:xfrm>
            <a:prstGeom prst="rect">
              <a:avLst/>
            </a:prstGeom>
            <a:noFill/>
          </p:spPr>
          <p:txBody>
            <a:bodyPr wrap="none" rtlCol="0">
              <a:spAutoFit/>
            </a:bodyPr>
            <a:lstStyle/>
            <a:p>
              <a:pPr algn="just">
                <a:lnSpc>
                  <a:spcPct val="150000"/>
                </a:lnSpc>
                <a:buFontTx/>
                <a:buChar char="-"/>
              </a:pPr>
              <a:r>
                <a:rPr lang="en-US" dirty="0" err="1"/>
                <a:t>Fixação</a:t>
              </a:r>
              <a:r>
                <a:rPr lang="en-US" dirty="0"/>
                <a:t> </a:t>
              </a:r>
            </a:p>
            <a:p>
              <a:pPr algn="just">
                <a:lnSpc>
                  <a:spcPct val="150000"/>
                </a:lnSpc>
                <a:buFontTx/>
                <a:buChar char="-"/>
              </a:pPr>
              <a:r>
                <a:rPr lang="en-US" dirty="0" err="1"/>
                <a:t>Desidratação</a:t>
              </a:r>
              <a:endParaRPr lang="en-US" dirty="0"/>
            </a:p>
            <a:p>
              <a:pPr algn="just">
                <a:lnSpc>
                  <a:spcPct val="150000"/>
                </a:lnSpc>
                <a:buFontTx/>
                <a:buChar char="-"/>
              </a:pPr>
              <a:r>
                <a:rPr lang="en-US" dirty="0"/>
                <a:t>“Clearing” </a:t>
              </a:r>
            </a:p>
            <a:p>
              <a:pPr algn="just">
                <a:lnSpc>
                  <a:spcPct val="150000"/>
                </a:lnSpc>
                <a:buFontTx/>
                <a:buChar char="-"/>
              </a:pPr>
              <a:r>
                <a:rPr lang="en-US" dirty="0" err="1"/>
                <a:t>Impregnação</a:t>
              </a:r>
              <a:r>
                <a:rPr lang="en-US" dirty="0"/>
                <a:t> </a:t>
              </a:r>
            </a:p>
            <a:p>
              <a:pPr algn="just">
                <a:lnSpc>
                  <a:spcPct val="150000"/>
                </a:lnSpc>
                <a:buFontTx/>
                <a:buChar char="-"/>
              </a:pPr>
              <a:r>
                <a:rPr lang="en-US" dirty="0"/>
                <a:t>Corte</a:t>
              </a:r>
            </a:p>
            <a:p>
              <a:pPr algn="just">
                <a:lnSpc>
                  <a:spcPct val="150000"/>
                </a:lnSpc>
              </a:pPr>
              <a:r>
                <a:rPr lang="en-US" dirty="0"/>
                <a:t>- </a:t>
              </a:r>
              <a:r>
                <a:rPr lang="en-US" dirty="0" err="1"/>
                <a:t>Coloração</a:t>
              </a:r>
              <a:r>
                <a:rPr lang="en-US" dirty="0"/>
                <a:t> </a:t>
              </a:r>
            </a:p>
            <a:p>
              <a:endParaRPr lang="en-US" dirty="0"/>
            </a:p>
          </p:txBody>
        </p:sp>
      </p:grpSp>
      <p:sp>
        <p:nvSpPr>
          <p:cNvPr id="8" name="TextBox 7"/>
          <p:cNvSpPr txBox="1"/>
          <p:nvPr/>
        </p:nvSpPr>
        <p:spPr>
          <a:xfrm>
            <a:off x="893839" y="1807536"/>
            <a:ext cx="7879401" cy="646331"/>
          </a:xfrm>
          <a:prstGeom prst="rect">
            <a:avLst/>
          </a:prstGeom>
          <a:noFill/>
        </p:spPr>
        <p:txBody>
          <a:bodyPr wrap="none" rtlCol="0">
            <a:spAutoFit/>
          </a:bodyPr>
          <a:lstStyle/>
          <a:p>
            <a:r>
              <a:rPr lang="en-US" dirty="0"/>
              <a:t>• </a:t>
            </a:r>
            <a:r>
              <a:rPr lang="pt-PT" dirty="0"/>
              <a:t>O tecido completo ou uma parte selecionada passa por uma série de processos </a:t>
            </a:r>
            <a:r>
              <a:rPr lang="en-US" dirty="0"/>
              <a:t>:</a:t>
            </a:r>
          </a:p>
          <a:p>
            <a:endParaRPr lang="en-US" dirty="0"/>
          </a:p>
        </p:txBody>
      </p:sp>
      <p:sp>
        <p:nvSpPr>
          <p:cNvPr id="12" name="TextBox 11"/>
          <p:cNvSpPr txBox="1"/>
          <p:nvPr/>
        </p:nvSpPr>
        <p:spPr>
          <a:xfrm>
            <a:off x="3404789" y="466039"/>
            <a:ext cx="2369559" cy="461665"/>
          </a:xfrm>
          <a:prstGeom prst="rect">
            <a:avLst/>
          </a:prstGeom>
          <a:noFill/>
        </p:spPr>
        <p:txBody>
          <a:bodyPr wrap="none" rtlCol="0">
            <a:spAutoFit/>
          </a:bodyPr>
          <a:lstStyle/>
          <a:p>
            <a:r>
              <a:rPr lang="en-US" sz="2400" b="1" dirty="0">
                <a:solidFill>
                  <a:srgbClr val="0000CC"/>
                </a:solidFill>
                <a:latin typeface="Comic Sans MS" pitchFamily="66" charset="0"/>
              </a:rPr>
              <a:t>INTRODUÇÃO</a:t>
            </a:r>
          </a:p>
        </p:txBody>
      </p:sp>
      <p:cxnSp>
        <p:nvCxnSpPr>
          <p:cNvPr id="13" name="Straight Connector 12"/>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4028" y="1538835"/>
            <a:ext cx="3690434" cy="523220"/>
          </a:xfrm>
          <a:prstGeom prst="rect">
            <a:avLst/>
          </a:prstGeom>
          <a:noFill/>
        </p:spPr>
        <p:txBody>
          <a:bodyPr wrap="none" rtlCol="0">
            <a:spAutoFit/>
          </a:bodyPr>
          <a:lstStyle/>
          <a:p>
            <a:r>
              <a:rPr lang="en-US" sz="2800" b="1" dirty="0">
                <a:solidFill>
                  <a:srgbClr val="0000CC"/>
                </a:solidFill>
                <a:latin typeface="Comic Sans MS" pitchFamily="66" charset="0"/>
                <a:cs typeface="Arial" pitchFamily="34" charset="0"/>
              </a:rPr>
              <a:t>O que é a </a:t>
            </a:r>
            <a:r>
              <a:rPr lang="en-US" sz="2800" b="1" dirty="0" err="1">
                <a:solidFill>
                  <a:srgbClr val="0000CC"/>
                </a:solidFill>
                <a:latin typeface="Comic Sans MS" pitchFamily="66" charset="0"/>
                <a:cs typeface="Arial" pitchFamily="34" charset="0"/>
              </a:rPr>
              <a:t>fixação</a:t>
            </a:r>
            <a:r>
              <a:rPr lang="en-US" sz="2800" b="1" dirty="0">
                <a:solidFill>
                  <a:srgbClr val="0000CC"/>
                </a:solidFill>
                <a:latin typeface="Comic Sans MS" pitchFamily="66" charset="0"/>
                <a:cs typeface="Arial" pitchFamily="34" charset="0"/>
              </a:rPr>
              <a:t>? </a:t>
            </a:r>
          </a:p>
        </p:txBody>
      </p:sp>
      <p:pic>
        <p:nvPicPr>
          <p:cNvPr id="26625" name="Picture 1"/>
          <p:cNvPicPr>
            <a:picLocks noChangeAspect="1" noChangeArrowheads="1"/>
          </p:cNvPicPr>
          <p:nvPr/>
        </p:nvPicPr>
        <p:blipFill>
          <a:blip r:embed="rId2" cstate="print"/>
          <a:srcRect l="22948" t="29025" r="41497" b="40063"/>
          <a:stretch>
            <a:fillRect/>
          </a:stretch>
        </p:blipFill>
        <p:spPr bwMode="auto">
          <a:xfrm>
            <a:off x="1567543" y="2235200"/>
            <a:ext cx="5689600" cy="309154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5113" y="2003607"/>
            <a:ext cx="7272669" cy="1338828"/>
          </a:xfrm>
          <a:prstGeom prst="rect">
            <a:avLst/>
          </a:prstGeom>
        </p:spPr>
        <p:txBody>
          <a:bodyPr wrap="square">
            <a:spAutoFit/>
          </a:bodyPr>
          <a:lstStyle/>
          <a:p>
            <a:pPr algn="just">
              <a:lnSpc>
                <a:spcPct val="150000"/>
              </a:lnSpc>
            </a:pPr>
            <a:r>
              <a:rPr lang="en-US" b="1" dirty="0" err="1">
                <a:solidFill>
                  <a:srgbClr val="C00000"/>
                </a:solidFill>
              </a:rPr>
              <a:t>Definição</a:t>
            </a:r>
            <a:r>
              <a:rPr lang="en-US" b="1" dirty="0">
                <a:solidFill>
                  <a:srgbClr val="C00000"/>
                </a:solidFill>
              </a:rPr>
              <a:t>:</a:t>
            </a:r>
            <a:r>
              <a:rPr lang="en-US" dirty="0"/>
              <a:t> </a:t>
            </a:r>
            <a:r>
              <a:rPr lang="pt-PT" dirty="0"/>
              <a:t>Processo pelo qual os constituintes da célula/tecidos são fixados, de modo a resistir ao tratamento subsequente com vários reagentes com o mínimo de perda/distorção/decomposição</a:t>
            </a:r>
            <a:endParaRPr lang="en-US" dirty="0"/>
          </a:p>
        </p:txBody>
      </p:sp>
      <p:sp>
        <p:nvSpPr>
          <p:cNvPr id="5" name="TextBox 4"/>
          <p:cNvSpPr txBox="1"/>
          <p:nvPr/>
        </p:nvSpPr>
        <p:spPr>
          <a:xfrm>
            <a:off x="3635896" y="476672"/>
            <a:ext cx="1648208" cy="461665"/>
          </a:xfrm>
          <a:prstGeom prst="rect">
            <a:avLst/>
          </a:prstGeom>
          <a:noFill/>
        </p:spPr>
        <p:txBody>
          <a:bodyPr wrap="none" rtlCol="0">
            <a:spAutoFit/>
          </a:bodyPr>
          <a:lstStyle/>
          <a:p>
            <a:r>
              <a:rPr lang="en-US" sz="2400" b="1" dirty="0">
                <a:solidFill>
                  <a:srgbClr val="0000CC"/>
                </a:solidFill>
                <a:latin typeface="Comic Sans MS" pitchFamily="66" charset="0"/>
              </a:rPr>
              <a:t>FIXAÇÃO</a:t>
            </a:r>
          </a:p>
        </p:txBody>
      </p:sp>
      <p:cxnSp>
        <p:nvCxnSpPr>
          <p:cNvPr id="6" name="Straight Connector 5"/>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1340768"/>
            <a:ext cx="7848872" cy="1892826"/>
          </a:xfrm>
          <a:prstGeom prst="rect">
            <a:avLst/>
          </a:prstGeom>
          <a:noFill/>
        </p:spPr>
        <p:txBody>
          <a:bodyPr wrap="square" rtlCol="0">
            <a:spAutoFit/>
          </a:bodyPr>
          <a:lstStyle/>
          <a:p>
            <a:pPr algn="just">
              <a:buFont typeface="Arial" charset="0"/>
              <a:buChar char="•"/>
            </a:pPr>
            <a:r>
              <a:rPr lang="en-US" dirty="0"/>
              <a:t> </a:t>
            </a:r>
            <a:r>
              <a:rPr lang="pt-PT" dirty="0"/>
              <a:t>O passo decisivo na obtenção de uma lâmina microscópica permanente</a:t>
            </a:r>
            <a:endParaRPr lang="en-US" dirty="0"/>
          </a:p>
          <a:p>
            <a:pPr algn="just"/>
            <a:endParaRPr lang="en-US" dirty="0"/>
          </a:p>
          <a:p>
            <a:pPr algn="just">
              <a:lnSpc>
                <a:spcPct val="150000"/>
              </a:lnSpc>
              <a:buFont typeface="Arial" charset="0"/>
              <a:buChar char="•"/>
            </a:pPr>
            <a:r>
              <a:rPr lang="en-US" dirty="0"/>
              <a:t> </a:t>
            </a:r>
            <a:r>
              <a:rPr lang="pt-PT" dirty="0"/>
              <a:t>Processo físico ou químico que interrompe, o mais rápido possível, os processos celulares vitais, mantendo com o mínimo de alteração a forma, o volume, a relação espacial e molecular entre os elementos</a:t>
            </a:r>
            <a:endParaRPr lang="en-US" dirty="0"/>
          </a:p>
        </p:txBody>
      </p:sp>
      <p:sp>
        <p:nvSpPr>
          <p:cNvPr id="8" name="Rectangle 7"/>
          <p:cNvSpPr/>
          <p:nvPr/>
        </p:nvSpPr>
        <p:spPr>
          <a:xfrm>
            <a:off x="827584" y="3356992"/>
            <a:ext cx="7344816" cy="2723823"/>
          </a:xfrm>
          <a:prstGeom prst="rect">
            <a:avLst/>
          </a:prstGeom>
        </p:spPr>
        <p:txBody>
          <a:bodyPr wrap="square">
            <a:spAutoFit/>
          </a:bodyPr>
          <a:lstStyle/>
          <a:p>
            <a:r>
              <a:rPr lang="en-US" b="1" dirty="0" err="1"/>
              <a:t>Por</a:t>
            </a:r>
            <a:r>
              <a:rPr lang="en-US" b="1" dirty="0"/>
              <a:t> </a:t>
            </a:r>
            <a:r>
              <a:rPr lang="en-US" b="1" dirty="0" err="1"/>
              <a:t>Fixação</a:t>
            </a:r>
            <a:r>
              <a:rPr lang="en-US" b="1" dirty="0"/>
              <a:t> </a:t>
            </a:r>
            <a:r>
              <a:rPr lang="en-US" b="1" dirty="0" err="1"/>
              <a:t>entendemos</a:t>
            </a:r>
            <a:r>
              <a:rPr lang="en-US" b="1" dirty="0"/>
              <a:t>: </a:t>
            </a:r>
          </a:p>
          <a:p>
            <a:endParaRPr lang="en-US" dirty="0"/>
          </a:p>
          <a:p>
            <a:pPr marL="342900" indent="-342900">
              <a:lnSpc>
                <a:spcPct val="150000"/>
              </a:lnSpc>
              <a:buAutoNum type="arabicPeriod"/>
            </a:pPr>
            <a:r>
              <a:rPr lang="pt-PT" dirty="0"/>
              <a:t>Conservar o tecido da autólise e do ataque bacteriano</a:t>
            </a:r>
          </a:p>
          <a:p>
            <a:pPr marL="342900" indent="-342900">
              <a:lnSpc>
                <a:spcPct val="150000"/>
              </a:lnSpc>
              <a:buAutoNum type="arabicPeriod"/>
            </a:pPr>
            <a:r>
              <a:rPr lang="pt-PT" dirty="0"/>
              <a:t>Evitar a perda de constituintes celulares</a:t>
            </a:r>
          </a:p>
          <a:p>
            <a:pPr marL="342900" indent="-342900">
              <a:lnSpc>
                <a:spcPct val="150000"/>
              </a:lnSpc>
              <a:buAutoNum type="arabicPeriod"/>
            </a:pPr>
            <a:r>
              <a:rPr lang="pt-PT" dirty="0"/>
              <a:t>Aumentar a diferenciação </a:t>
            </a:r>
            <a:r>
              <a:rPr lang="pt-PT" dirty="0" smtClean="0"/>
              <a:t>ótica </a:t>
            </a:r>
            <a:r>
              <a:rPr lang="pt-PT" dirty="0"/>
              <a:t>das estruturas celulares</a:t>
            </a:r>
          </a:p>
          <a:p>
            <a:pPr marL="342900" indent="-342900">
              <a:lnSpc>
                <a:spcPct val="150000"/>
              </a:lnSpc>
              <a:buAutoNum type="arabicPeriod"/>
            </a:pPr>
            <a:r>
              <a:rPr lang="pt-PT" dirty="0"/>
              <a:t>Aumentar a consistência do tecido, a fim de facilitar a execução dos outros passos da técnica - principalmente o corte</a:t>
            </a:r>
            <a:endParaRPr lang="en-US" dirty="0"/>
          </a:p>
        </p:txBody>
      </p:sp>
      <p:cxnSp>
        <p:nvCxnSpPr>
          <p:cNvPr id="7" name="Straight Connector 6"/>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35896" y="476672"/>
            <a:ext cx="1648208" cy="461665"/>
          </a:xfrm>
          <a:prstGeom prst="rect">
            <a:avLst/>
          </a:prstGeom>
          <a:noFill/>
        </p:spPr>
        <p:txBody>
          <a:bodyPr wrap="none" rtlCol="0">
            <a:spAutoFit/>
          </a:bodyPr>
          <a:lstStyle/>
          <a:p>
            <a:r>
              <a:rPr lang="en-US" sz="2400" b="1" dirty="0">
                <a:solidFill>
                  <a:srgbClr val="0000CC"/>
                </a:solidFill>
                <a:latin typeface="Comic Sans MS" pitchFamily="66" charset="0"/>
              </a:rPr>
              <a:t>FIXAÇÃO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476672"/>
            <a:ext cx="4330032" cy="461665"/>
          </a:xfrm>
          <a:prstGeom prst="rect">
            <a:avLst/>
          </a:prstGeom>
          <a:noFill/>
        </p:spPr>
        <p:txBody>
          <a:bodyPr wrap="none" rtlCol="0">
            <a:spAutoFit/>
          </a:bodyPr>
          <a:lstStyle/>
          <a:p>
            <a:r>
              <a:rPr lang="en-US" sz="2400" b="1" dirty="0">
                <a:solidFill>
                  <a:srgbClr val="0000CC"/>
                </a:solidFill>
                <a:latin typeface="Comic Sans MS" pitchFamily="66" charset="0"/>
              </a:rPr>
              <a:t>FUNÇÃO DOS FIXADORES</a:t>
            </a:r>
          </a:p>
        </p:txBody>
      </p:sp>
      <p:sp>
        <p:nvSpPr>
          <p:cNvPr id="4" name="TextBox 3"/>
          <p:cNvSpPr txBox="1"/>
          <p:nvPr/>
        </p:nvSpPr>
        <p:spPr>
          <a:xfrm>
            <a:off x="773144" y="2897822"/>
            <a:ext cx="7632848" cy="3000821"/>
          </a:xfrm>
          <a:prstGeom prst="rect">
            <a:avLst/>
          </a:prstGeom>
          <a:noFill/>
        </p:spPr>
        <p:txBody>
          <a:bodyPr wrap="square" rtlCol="0">
            <a:spAutoFit/>
          </a:bodyPr>
          <a:lstStyle/>
          <a:p>
            <a:pPr marL="342900" indent="-342900" algn="just">
              <a:lnSpc>
                <a:spcPct val="150000"/>
              </a:lnSpc>
              <a:buFontTx/>
              <a:buAutoNum type="alphaUcPeriod"/>
            </a:pPr>
            <a:r>
              <a:rPr lang="pt-PT" dirty="0" smtClean="0"/>
              <a:t>Reagem quimicamente com os componentes celulares promovendo a sua estabilização</a:t>
            </a:r>
          </a:p>
          <a:p>
            <a:pPr marL="342900" indent="-342900" algn="just">
              <a:lnSpc>
                <a:spcPct val="150000"/>
              </a:lnSpc>
              <a:buAutoNum type="alphaUcPeriod"/>
            </a:pPr>
            <a:r>
              <a:rPr lang="pt-PT" dirty="0" smtClean="0"/>
              <a:t>Ajudar a manter um relacionamento adequado entre células e substâncias extracelulares</a:t>
            </a:r>
          </a:p>
          <a:p>
            <a:pPr marL="342900" indent="-342900" algn="just">
              <a:lnSpc>
                <a:spcPct val="150000"/>
              </a:lnSpc>
              <a:buAutoNum type="alphaUcPeriod"/>
            </a:pPr>
            <a:r>
              <a:rPr lang="pt-PT" dirty="0" smtClean="0"/>
              <a:t> Altera diferenças nos índices de refração e aumenta a visibilidade ou o contraste entre os diferentes elementos dos tecidos</a:t>
            </a:r>
          </a:p>
          <a:p>
            <a:pPr marL="342900" indent="-342900" algn="just">
              <a:lnSpc>
                <a:spcPct val="150000"/>
              </a:lnSpc>
              <a:buAutoNum type="alphaUcPeriod"/>
            </a:pPr>
            <a:r>
              <a:rPr lang="pt-PT" dirty="0" smtClean="0"/>
              <a:t> Tornar os constituintes celulares insolúveis</a:t>
            </a:r>
          </a:p>
        </p:txBody>
      </p:sp>
      <p:cxnSp>
        <p:nvCxnSpPr>
          <p:cNvPr id="5" name="Straight Connector 4"/>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4889" y="1621336"/>
            <a:ext cx="7889358" cy="707886"/>
          </a:xfrm>
          <a:prstGeom prst="rect">
            <a:avLst/>
          </a:prstGeom>
        </p:spPr>
        <p:txBody>
          <a:bodyPr wrap="square">
            <a:spAutoFit/>
          </a:bodyPr>
          <a:lstStyle/>
          <a:p>
            <a:pPr algn="ctr"/>
            <a:r>
              <a:rPr lang="pt-PT" sz="2000" b="1" dirty="0"/>
              <a:t>Preservação de células e constituintes de tecidos numa condição idêntica à existente durante a vida</a:t>
            </a:r>
            <a:endParaRPr lang="en-US" sz="20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40528" y="2212848"/>
            <a:ext cx="7498079" cy="1338828"/>
            <a:chOff x="603505" y="2194560"/>
            <a:chExt cx="7498079" cy="1338828"/>
          </a:xfrm>
        </p:grpSpPr>
        <p:sp>
          <p:nvSpPr>
            <p:cNvPr id="4" name="TextBox 3"/>
            <p:cNvSpPr txBox="1"/>
            <p:nvPr/>
          </p:nvSpPr>
          <p:spPr>
            <a:xfrm>
              <a:off x="603505" y="2194560"/>
              <a:ext cx="7498079" cy="1338828"/>
            </a:xfrm>
            <a:prstGeom prst="rect">
              <a:avLst/>
            </a:prstGeom>
            <a:noFill/>
          </p:spPr>
          <p:txBody>
            <a:bodyPr wrap="square" rtlCol="0">
              <a:spAutoFit/>
            </a:bodyPr>
            <a:lstStyle/>
            <a:p>
              <a:pPr>
                <a:lnSpc>
                  <a:spcPct val="150000"/>
                </a:lnSpc>
              </a:pPr>
              <a:r>
                <a:rPr lang="pt-PT" dirty="0" smtClean="0"/>
                <a:t>Principais componentes celulares que podem ser preservados       proteínas, ácidos nucleicos, lípidos, polissacarídeos        os fixadores atuam sobre estas macromoléculas tornando-as insolúveis</a:t>
              </a:r>
              <a:endParaRPr lang="pt-PT" dirty="0"/>
            </a:p>
          </p:txBody>
        </p:sp>
        <p:cxnSp>
          <p:nvCxnSpPr>
            <p:cNvPr id="6" name="Straight Arrow Connector 5"/>
            <p:cNvCxnSpPr/>
            <p:nvPr/>
          </p:nvCxnSpPr>
          <p:spPr>
            <a:xfrm>
              <a:off x="6483096" y="2496312"/>
              <a:ext cx="283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541520" y="2904744"/>
              <a:ext cx="283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555776" y="476672"/>
            <a:ext cx="4330032" cy="461665"/>
          </a:xfrm>
          <a:prstGeom prst="rect">
            <a:avLst/>
          </a:prstGeom>
          <a:noFill/>
        </p:spPr>
        <p:txBody>
          <a:bodyPr wrap="none" rtlCol="0">
            <a:spAutoFit/>
          </a:bodyPr>
          <a:lstStyle/>
          <a:p>
            <a:r>
              <a:rPr lang="en-US" sz="2400" b="1" dirty="0">
                <a:solidFill>
                  <a:srgbClr val="0000CC"/>
                </a:solidFill>
                <a:latin typeface="Comic Sans MS" pitchFamily="66" charset="0"/>
              </a:rPr>
              <a:t>FUNÇÃO DOS FIXADORES</a:t>
            </a:r>
          </a:p>
        </p:txBody>
      </p:sp>
      <p:cxnSp>
        <p:nvCxnSpPr>
          <p:cNvPr id="10" name="Straight Connector 9"/>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8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7857" y="533872"/>
            <a:ext cx="3363421" cy="461665"/>
          </a:xfrm>
          <a:prstGeom prst="rect">
            <a:avLst/>
          </a:prstGeom>
          <a:noFill/>
        </p:spPr>
        <p:txBody>
          <a:bodyPr wrap="none" rtlCol="0">
            <a:spAutoFit/>
          </a:bodyPr>
          <a:lstStyle/>
          <a:p>
            <a:r>
              <a:rPr lang="pt-PT" sz="2400" b="1" dirty="0">
                <a:solidFill>
                  <a:srgbClr val="0000CC"/>
                </a:solidFill>
                <a:latin typeface="Comic Sans MS" pitchFamily="66" charset="0"/>
              </a:rPr>
              <a:t>Preservando o Tecido</a:t>
            </a:r>
          </a:p>
        </p:txBody>
      </p:sp>
      <p:sp>
        <p:nvSpPr>
          <p:cNvPr id="5" name="TextBox 4"/>
          <p:cNvSpPr txBox="1"/>
          <p:nvPr/>
        </p:nvSpPr>
        <p:spPr>
          <a:xfrm>
            <a:off x="755576" y="1628800"/>
            <a:ext cx="7776864" cy="2542363"/>
          </a:xfrm>
          <a:prstGeom prst="rect">
            <a:avLst/>
          </a:prstGeom>
          <a:noFill/>
        </p:spPr>
        <p:txBody>
          <a:bodyPr wrap="square" rtlCol="0">
            <a:spAutoFit/>
          </a:bodyPr>
          <a:lstStyle/>
          <a:p>
            <a:pPr algn="just">
              <a:lnSpc>
                <a:spcPct val="150000"/>
              </a:lnSpc>
            </a:pPr>
            <a:r>
              <a:rPr lang="pt-PT" dirty="0"/>
              <a:t>A decisão de usar um fixador no </a:t>
            </a:r>
            <a:r>
              <a:rPr lang="pt-PT" dirty="0" smtClean="0"/>
              <a:t>tecido </a:t>
            </a:r>
            <a:r>
              <a:rPr lang="pt-PT" dirty="0"/>
              <a:t>de estudo dependerá dos métodos de corte e processamento que irá </a:t>
            </a:r>
            <a:r>
              <a:rPr lang="pt-PT" dirty="0" smtClean="0"/>
              <a:t>usar; </a:t>
            </a:r>
            <a:r>
              <a:rPr lang="pt-PT" dirty="0"/>
              <a:t>dos dados que deseja </a:t>
            </a:r>
            <a:r>
              <a:rPr lang="pt-PT" dirty="0" smtClean="0"/>
              <a:t>reunir; da </a:t>
            </a:r>
            <a:r>
              <a:rPr lang="pt-PT" dirty="0"/>
              <a:t>qualidade, idade e características inerentes ao tecido. </a:t>
            </a:r>
            <a:endParaRPr lang="pt-PT" dirty="0" smtClean="0"/>
          </a:p>
          <a:p>
            <a:pPr algn="just">
              <a:lnSpc>
                <a:spcPct val="150000"/>
              </a:lnSpc>
            </a:pPr>
            <a:endParaRPr lang="pt-PT" dirty="0"/>
          </a:p>
          <a:p>
            <a:pPr algn="just">
              <a:lnSpc>
                <a:spcPct val="150000"/>
              </a:lnSpc>
            </a:pPr>
            <a:r>
              <a:rPr lang="pt-PT" dirty="0" smtClean="0"/>
              <a:t>Como </a:t>
            </a:r>
            <a:r>
              <a:rPr lang="pt-PT" dirty="0"/>
              <a:t>em muitas técnicas experimentais, é necessário </a:t>
            </a:r>
            <a:r>
              <a:rPr lang="pt-PT" b="1" dirty="0"/>
              <a:t>tempo </a:t>
            </a:r>
            <a:r>
              <a:rPr lang="pt-PT" dirty="0"/>
              <a:t>para otimizar um protocolo </a:t>
            </a:r>
            <a:r>
              <a:rPr lang="pt-PT" dirty="0" smtClean="0"/>
              <a:t>para um determinado </a:t>
            </a:r>
            <a:r>
              <a:rPr lang="pt-PT" dirty="0"/>
              <a:t>tecido escolhido.</a:t>
            </a:r>
            <a:endParaRPr lang="en-US" dirty="0"/>
          </a:p>
        </p:txBody>
      </p:sp>
      <p:cxnSp>
        <p:nvCxnSpPr>
          <p:cNvPr id="6" name="Straight Connector 5"/>
          <p:cNvCxnSpPr/>
          <p:nvPr/>
        </p:nvCxnSpPr>
        <p:spPr>
          <a:xfrm>
            <a:off x="683568" y="1052736"/>
            <a:ext cx="78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pt-PT" sz="2400" b="0" i="0" u="none" strike="noStrike" cap="none" normalizeH="0" baseline="-2500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pt-PT" sz="2400" b="0" i="0" u="none" strike="noStrike" cap="none" normalizeH="0" baseline="-2500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1672</TotalTime>
  <Words>1367</Words>
  <Application>Microsoft Office PowerPoint</Application>
  <PresentationFormat>On-screen Show (4:3)</PresentationFormat>
  <Paragraphs>219</Paragraphs>
  <Slides>29</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MS PGothic</vt:lpstr>
      <vt:lpstr>Arial</vt:lpstr>
      <vt:lpstr>Calibri</vt:lpstr>
      <vt:lpstr>Comic Sans MS</vt:lpstr>
      <vt:lpstr>Times</vt:lpstr>
      <vt:lpstr>Wingdings</vt:lpstr>
      <vt:lpstr>Theme2</vt:lpstr>
      <vt:lpstr>2_Blank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Processamento do Tecido</vt:lpstr>
      <vt:lpstr>PowerPoint Presentation</vt:lpstr>
      <vt:lpstr>PowerPoint Presentation</vt:lpstr>
      <vt:lpstr>PowerPoint Presentation</vt:lpstr>
      <vt:lpstr>PowerPoint Presentation</vt:lpstr>
      <vt:lpstr>PowerPoint Presentation</vt:lpstr>
      <vt:lpstr>PowerPoint Presentation</vt:lpstr>
      <vt:lpstr>Análise de RNA</vt:lpstr>
      <vt:lpstr>Procedure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rocheta</dc:creator>
  <cp:lastModifiedBy>Margarida Rocheta</cp:lastModifiedBy>
  <cp:revision>53</cp:revision>
  <dcterms:created xsi:type="dcterms:W3CDTF">2018-03-14T11:45:23Z</dcterms:created>
  <dcterms:modified xsi:type="dcterms:W3CDTF">2020-04-01T23:58:32Z</dcterms:modified>
</cp:coreProperties>
</file>